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84" r:id="rId4"/>
    <p:sldId id="287" r:id="rId5"/>
    <p:sldId id="286" r:id="rId6"/>
    <p:sldId id="271" r:id="rId7"/>
    <p:sldId id="269" r:id="rId8"/>
    <p:sldId id="267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mmamcquinn@gmail.com" userId="8645413ae404efce" providerId="LiveId" clId="{C5AFAFC6-1D6D-4AB4-ACED-59BCA88145F3}"/>
    <pc:docChg chg="custSel modSld">
      <pc:chgData name="jemmamcquinn@gmail.com" userId="8645413ae404efce" providerId="LiveId" clId="{C5AFAFC6-1D6D-4AB4-ACED-59BCA88145F3}" dt="2024-05-02T04:52:42.356" v="614" actId="20577"/>
      <pc:docMkLst>
        <pc:docMk/>
      </pc:docMkLst>
      <pc:sldChg chg="addSp delSp modSp mod">
        <pc:chgData name="jemmamcquinn@gmail.com" userId="8645413ae404efce" providerId="LiveId" clId="{C5AFAFC6-1D6D-4AB4-ACED-59BCA88145F3}" dt="2024-05-02T04:51:54.112" v="564" actId="27636"/>
        <pc:sldMkLst>
          <pc:docMk/>
          <pc:sldMk cId="1698067041" sldId="263"/>
        </pc:sldMkLst>
        <pc:spChg chg="mod">
          <ac:chgData name="jemmamcquinn@gmail.com" userId="8645413ae404efce" providerId="LiveId" clId="{C5AFAFC6-1D6D-4AB4-ACED-59BCA88145F3}" dt="2024-05-02T04:42:20.976" v="5" actId="20577"/>
          <ac:spMkLst>
            <pc:docMk/>
            <pc:sldMk cId="1698067041" sldId="263"/>
            <ac:spMk id="8" creationId="{00000000-0000-0000-0000-000000000000}"/>
          </ac:spMkLst>
        </pc:spChg>
        <pc:spChg chg="mod">
          <ac:chgData name="jemmamcquinn@gmail.com" userId="8645413ae404efce" providerId="LiveId" clId="{C5AFAFC6-1D6D-4AB4-ACED-59BCA88145F3}" dt="2024-05-02T04:51:54.112" v="564" actId="27636"/>
          <ac:spMkLst>
            <pc:docMk/>
            <pc:sldMk cId="1698067041" sldId="263"/>
            <ac:spMk id="9" creationId="{00000000-0000-0000-0000-000000000000}"/>
          </ac:spMkLst>
        </pc:spChg>
        <pc:picChg chg="add mod">
          <ac:chgData name="jemmamcquinn@gmail.com" userId="8645413ae404efce" providerId="LiveId" clId="{C5AFAFC6-1D6D-4AB4-ACED-59BCA88145F3}" dt="2024-05-02T04:50:32.938" v="425" actId="1076"/>
          <ac:picMkLst>
            <pc:docMk/>
            <pc:sldMk cId="1698067041" sldId="263"/>
            <ac:picMk id="3" creationId="{65B1A3AA-8AA1-393A-B817-44C709B6B183}"/>
          </ac:picMkLst>
        </pc:picChg>
        <pc:picChg chg="del mod">
          <ac:chgData name="jemmamcquinn@gmail.com" userId="8645413ae404efce" providerId="LiveId" clId="{C5AFAFC6-1D6D-4AB4-ACED-59BCA88145F3}" dt="2024-05-02T04:48:46.703" v="421" actId="478"/>
          <ac:picMkLst>
            <pc:docMk/>
            <pc:sldMk cId="1698067041" sldId="263"/>
            <ac:picMk id="11" creationId="{00000000-0000-0000-0000-000000000000}"/>
          </ac:picMkLst>
        </pc:picChg>
      </pc:sldChg>
      <pc:sldChg chg="modSp mod">
        <pc:chgData name="jemmamcquinn@gmail.com" userId="8645413ae404efce" providerId="LiveId" clId="{C5AFAFC6-1D6D-4AB4-ACED-59BCA88145F3}" dt="2024-05-02T04:47:01.127" v="365" actId="208"/>
        <pc:sldMkLst>
          <pc:docMk/>
          <pc:sldMk cId="3860672372" sldId="271"/>
        </pc:sldMkLst>
        <pc:spChg chg="mod">
          <ac:chgData name="jemmamcquinn@gmail.com" userId="8645413ae404efce" providerId="LiveId" clId="{C5AFAFC6-1D6D-4AB4-ACED-59BCA88145F3}" dt="2024-05-02T04:47:01.127" v="365" actId="208"/>
          <ac:spMkLst>
            <pc:docMk/>
            <pc:sldMk cId="3860672372" sldId="271"/>
            <ac:spMk id="13" creationId="{00000000-0000-0000-0000-000000000000}"/>
          </ac:spMkLst>
        </pc:spChg>
      </pc:sldChg>
      <pc:sldChg chg="modSp mod">
        <pc:chgData name="jemmamcquinn@gmail.com" userId="8645413ae404efce" providerId="LiveId" clId="{C5AFAFC6-1D6D-4AB4-ACED-59BCA88145F3}" dt="2024-05-02T04:47:06.151" v="366" actId="207"/>
        <pc:sldMkLst>
          <pc:docMk/>
          <pc:sldMk cId="1584501121" sldId="273"/>
        </pc:sldMkLst>
        <pc:spChg chg="mod">
          <ac:chgData name="jemmamcquinn@gmail.com" userId="8645413ae404efce" providerId="LiveId" clId="{C5AFAFC6-1D6D-4AB4-ACED-59BCA88145F3}" dt="2024-05-02T04:47:06.151" v="366" actId="207"/>
          <ac:spMkLst>
            <pc:docMk/>
            <pc:sldMk cId="1584501121" sldId="273"/>
            <ac:spMk id="8" creationId="{00000000-0000-0000-0000-000000000000}"/>
          </ac:spMkLst>
        </pc:spChg>
      </pc:sldChg>
      <pc:sldChg chg="modSp mod">
        <pc:chgData name="jemmamcquinn@gmail.com" userId="8645413ae404efce" providerId="LiveId" clId="{C5AFAFC6-1D6D-4AB4-ACED-59BCA88145F3}" dt="2024-05-02T04:52:31.358" v="613" actId="20577"/>
        <pc:sldMkLst>
          <pc:docMk/>
          <pc:sldMk cId="2731595605" sldId="284"/>
        </pc:sldMkLst>
        <pc:spChg chg="mod">
          <ac:chgData name="jemmamcquinn@gmail.com" userId="8645413ae404efce" providerId="LiveId" clId="{C5AFAFC6-1D6D-4AB4-ACED-59BCA88145F3}" dt="2024-05-02T04:52:31.358" v="613" actId="20577"/>
          <ac:spMkLst>
            <pc:docMk/>
            <pc:sldMk cId="2731595605" sldId="284"/>
            <ac:spMk id="3" creationId="{00000000-0000-0000-0000-000000000000}"/>
          </ac:spMkLst>
        </pc:spChg>
        <pc:spChg chg="mod">
          <ac:chgData name="jemmamcquinn@gmail.com" userId="8645413ae404efce" providerId="LiveId" clId="{C5AFAFC6-1D6D-4AB4-ACED-59BCA88145F3}" dt="2024-05-02T04:45:11.832" v="275" actId="20577"/>
          <ac:spMkLst>
            <pc:docMk/>
            <pc:sldMk cId="2731595605" sldId="284"/>
            <ac:spMk id="8" creationId="{00000000-0000-0000-0000-000000000000}"/>
          </ac:spMkLst>
        </pc:spChg>
      </pc:sldChg>
      <pc:sldChg chg="modSp mod">
        <pc:chgData name="jemmamcquinn@gmail.com" userId="8645413ae404efce" providerId="LiveId" clId="{C5AFAFC6-1D6D-4AB4-ACED-59BCA88145F3}" dt="2024-05-02T04:47:52.846" v="412" actId="207"/>
        <pc:sldMkLst>
          <pc:docMk/>
          <pc:sldMk cId="610214932" sldId="286"/>
        </pc:sldMkLst>
        <pc:spChg chg="mod">
          <ac:chgData name="jemmamcquinn@gmail.com" userId="8645413ae404efce" providerId="LiveId" clId="{C5AFAFC6-1D6D-4AB4-ACED-59BCA88145F3}" dt="2024-05-02T04:47:52.846" v="412" actId="207"/>
          <ac:spMkLst>
            <pc:docMk/>
            <pc:sldMk cId="610214932" sldId="286"/>
            <ac:spMk id="2" creationId="{00000000-0000-0000-0000-000000000000}"/>
          </ac:spMkLst>
        </pc:spChg>
        <pc:spChg chg="mod">
          <ac:chgData name="jemmamcquinn@gmail.com" userId="8645413ae404efce" providerId="LiveId" clId="{C5AFAFC6-1D6D-4AB4-ACED-59BCA88145F3}" dt="2024-05-02T04:47:39.911" v="411" actId="20577"/>
          <ac:spMkLst>
            <pc:docMk/>
            <pc:sldMk cId="610214932" sldId="286"/>
            <ac:spMk id="8" creationId="{00000000-0000-0000-0000-000000000000}"/>
          </ac:spMkLst>
        </pc:spChg>
        <pc:spChg chg="mod">
          <ac:chgData name="jemmamcquinn@gmail.com" userId="8645413ae404efce" providerId="LiveId" clId="{C5AFAFC6-1D6D-4AB4-ACED-59BCA88145F3}" dt="2024-05-02T04:46:55.148" v="363" actId="208"/>
          <ac:spMkLst>
            <pc:docMk/>
            <pc:sldMk cId="610214932" sldId="286"/>
            <ac:spMk id="10" creationId="{00000000-0000-0000-0000-000000000000}"/>
          </ac:spMkLst>
        </pc:spChg>
        <pc:spChg chg="mod">
          <ac:chgData name="jemmamcquinn@gmail.com" userId="8645413ae404efce" providerId="LiveId" clId="{C5AFAFC6-1D6D-4AB4-ACED-59BCA88145F3}" dt="2024-05-02T04:46:34.669" v="357" actId="207"/>
          <ac:spMkLst>
            <pc:docMk/>
            <pc:sldMk cId="610214932" sldId="286"/>
            <ac:spMk id="13" creationId="{00000000-0000-0000-0000-000000000000}"/>
          </ac:spMkLst>
        </pc:spChg>
        <pc:spChg chg="mod">
          <ac:chgData name="jemmamcquinn@gmail.com" userId="8645413ae404efce" providerId="LiveId" clId="{C5AFAFC6-1D6D-4AB4-ACED-59BCA88145F3}" dt="2024-05-02T04:46:22.675" v="356" actId="20577"/>
          <ac:spMkLst>
            <pc:docMk/>
            <pc:sldMk cId="610214932" sldId="286"/>
            <ac:spMk id="14" creationId="{00000000-0000-0000-0000-000000000000}"/>
          </ac:spMkLst>
        </pc:spChg>
        <pc:spChg chg="mod">
          <ac:chgData name="jemmamcquinn@gmail.com" userId="8645413ae404efce" providerId="LiveId" clId="{C5AFAFC6-1D6D-4AB4-ACED-59BCA88145F3}" dt="2024-05-02T04:46:39.542" v="358" actId="207"/>
          <ac:spMkLst>
            <pc:docMk/>
            <pc:sldMk cId="610214932" sldId="286"/>
            <ac:spMk id="15" creationId="{00000000-0000-0000-0000-000000000000}"/>
          </ac:spMkLst>
        </pc:spChg>
        <pc:cxnChg chg="mod">
          <ac:chgData name="jemmamcquinn@gmail.com" userId="8645413ae404efce" providerId="LiveId" clId="{C5AFAFC6-1D6D-4AB4-ACED-59BCA88145F3}" dt="2024-05-02T04:46:45.617" v="361" actId="208"/>
          <ac:cxnSpMkLst>
            <pc:docMk/>
            <pc:sldMk cId="610214932" sldId="286"/>
            <ac:cxnSpMk id="4" creationId="{00000000-0000-0000-0000-000000000000}"/>
          </ac:cxnSpMkLst>
        </pc:cxnChg>
      </pc:sldChg>
      <pc:sldChg chg="modSp mod">
        <pc:chgData name="jemmamcquinn@gmail.com" userId="8645413ae404efce" providerId="LiveId" clId="{C5AFAFC6-1D6D-4AB4-ACED-59BCA88145F3}" dt="2024-05-02T04:52:42.356" v="614" actId="20577"/>
        <pc:sldMkLst>
          <pc:docMk/>
          <pc:sldMk cId="1792829561" sldId="287"/>
        </pc:sldMkLst>
        <pc:spChg chg="mod">
          <ac:chgData name="jemmamcquinn@gmail.com" userId="8645413ae404efce" providerId="LiveId" clId="{C5AFAFC6-1D6D-4AB4-ACED-59BCA88145F3}" dt="2024-05-02T04:52:42.356" v="614" actId="20577"/>
          <ac:spMkLst>
            <pc:docMk/>
            <pc:sldMk cId="1792829561" sldId="287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0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7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3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6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5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9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5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5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6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icture containing person, outdoor, standing, man&#10;&#10;Description generated with very high confidence">
            <a:extLst>
              <a:ext uri="{FF2B5EF4-FFF2-40B4-BE49-F238E27FC236}">
                <a16:creationId xmlns:a16="http://schemas.microsoft.com/office/drawing/2014/main" id="{208F617C-636C-47A2-9D33-E3A3F0B64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7826" y="-806"/>
            <a:ext cx="16574218" cy="68596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86936" y="6009904"/>
            <a:ext cx="5790394" cy="6869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2472055" marR="5080" indent="-2141220"/>
            <a:r>
              <a:rPr lang="en-US" sz="3000" b="1" spc="-35" dirty="0">
                <a:latin typeface="Calibri"/>
                <a:cs typeface="Calibri"/>
              </a:rPr>
              <a:t>Participant Information Session </a:t>
            </a:r>
            <a:endParaRPr lang="en-US" sz="3000" b="1">
              <a:latin typeface="Calibri"/>
              <a:cs typeface="Calibri"/>
            </a:endParaRPr>
          </a:p>
        </p:txBody>
      </p:sp>
      <p:pic>
        <p:nvPicPr>
          <p:cNvPr id="9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878DF82-31E9-4970-8682-C7F433473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382" y="1788140"/>
            <a:ext cx="9083615" cy="328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61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6711265"/>
            <a:ext cx="12192000" cy="1505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  <a:latin typeface="Calibri"/>
                <a:cs typeface="Calibri"/>
              </a:rPr>
              <a:t>What is The Duke of Ed?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14757" y="1642726"/>
            <a:ext cx="11255875" cy="300146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buNone/>
            </a:pPr>
            <a:r>
              <a:rPr lang="en-AU" sz="3800" dirty="0"/>
              <a:t>An internationally recognised Award that accredits non-formal education and learning outside of the classroom. Supporting individuals to achieve their own personal goals across a variety of activities in the Duke of Ed Framework.</a:t>
            </a:r>
          </a:p>
          <a:p>
            <a:pPr marL="0" indent="0" algn="ctr">
              <a:buNone/>
            </a:pPr>
            <a:r>
              <a:rPr lang="en-AU" sz="3800" dirty="0"/>
              <a:t>There are three levels available: Bronze, Silver, and Gold</a:t>
            </a:r>
            <a:endParaRPr lang="en-AU" sz="3500" dirty="0"/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52" y="231140"/>
            <a:ext cx="2624455" cy="99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B1A3AA-8AA1-393A-B817-44C709B6B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762" y="4840462"/>
            <a:ext cx="5494496" cy="15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6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6711265"/>
            <a:ext cx="12192000" cy="1505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  <a:latin typeface="Calibri"/>
                <a:cs typeface="Calibri Light"/>
              </a:rPr>
              <a:t>Why do The Duke of Ed? </a:t>
            </a:r>
            <a:endParaRPr lang="en-AU" b="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52" y="231140"/>
            <a:ext cx="2624455" cy="99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7023" y="1824673"/>
            <a:ext cx="572502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cs typeface="Calibri" panose="020F0502020204030204" pitchFamily="34" charset="0"/>
              </a:rPr>
              <a:t>Receive recognition for activities and interests outside of the classroom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cs typeface="Calibri" panose="020F0502020204030204" pitchFamily="34" charset="0"/>
              </a:rPr>
              <a:t>Achieve SACE points upon completion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cs typeface="Calibri" panose="020F0502020204030204" pitchFamily="34" charset="0"/>
              </a:rPr>
              <a:t>Work towards your own personal goals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cs typeface="Calibri" panose="020F0502020204030204" pitchFamily="34" charset="0"/>
              </a:rPr>
              <a:t>Gain employability skills</a:t>
            </a:r>
          </a:p>
          <a:p>
            <a:pPr lvl="0">
              <a:spcBef>
                <a:spcPts val="600"/>
              </a:spcBef>
            </a:pPr>
            <a:r>
              <a:rPr lang="en-AU" sz="2400" dirty="0">
                <a:cs typeface="Calibri" panose="020F0502020204030204" pitchFamily="34" charset="0"/>
              </a:rPr>
              <a:t>	- stand out on your resume</a:t>
            </a:r>
          </a:p>
          <a:p>
            <a:pPr lvl="0">
              <a:spcBef>
                <a:spcPts val="600"/>
              </a:spcBef>
            </a:pPr>
            <a:r>
              <a:rPr lang="en-AU" sz="2400" dirty="0">
                <a:cs typeface="Calibri" panose="020F0502020204030204" pitchFamily="34" charset="0"/>
              </a:rPr>
              <a:t>	- talk from real life experience </a:t>
            </a:r>
          </a:p>
          <a:p>
            <a:pPr lvl="0">
              <a:spcBef>
                <a:spcPts val="600"/>
              </a:spcBef>
            </a:pPr>
            <a:r>
              <a:rPr lang="en-AU" sz="2400" dirty="0">
                <a:cs typeface="Calibri" panose="020F0502020204030204" pitchFamily="34" charset="0"/>
              </a:rPr>
              <a:t>	- look for Duke of Ed Employers!</a:t>
            </a:r>
          </a:p>
        </p:txBody>
      </p:sp>
      <p:pic>
        <p:nvPicPr>
          <p:cNvPr id="4" name="Picture 4" descr="A picture containing person, dark, sitting, holding&#10;&#10;Description generated with very high confidence">
            <a:extLst>
              <a:ext uri="{FF2B5EF4-FFF2-40B4-BE49-F238E27FC236}">
                <a16:creationId xmlns:a16="http://schemas.microsoft.com/office/drawing/2014/main" id="{579DB7A0-C742-4A59-905B-ACD45DB575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818" b="-173"/>
          <a:stretch/>
        </p:blipFill>
        <p:spPr>
          <a:xfrm>
            <a:off x="6817605" y="1822029"/>
            <a:ext cx="5048128" cy="412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9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8021" y="6711265"/>
            <a:ext cx="12192000" cy="1505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  <a:latin typeface="Calibri"/>
                <a:cs typeface="Calibri Light"/>
              </a:rPr>
              <a:t>Duke of Ed Employers</a:t>
            </a:r>
            <a:endParaRPr lang="en-AU" b="1">
              <a:solidFill>
                <a:srgbClr val="7030A0"/>
              </a:solidFill>
              <a:latin typeface="Calibri"/>
              <a:cs typeface="Calibri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52" y="231140"/>
            <a:ext cx="2624455" cy="990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358" y="1134653"/>
            <a:ext cx="3729899" cy="48614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200" y="1389561"/>
            <a:ext cx="57250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2400" b="1" dirty="0"/>
          </a:p>
          <a:p>
            <a:pPr algn="ctr"/>
            <a:r>
              <a:rPr lang="en-AU" sz="2400" b="1" dirty="0"/>
              <a:t>A diverse range of national and South Australian employers have signed up to become ‘Duke of Ed Employers’ </a:t>
            </a:r>
          </a:p>
          <a:p>
            <a:pPr algn="ctr"/>
            <a:endParaRPr lang="en-AU" sz="2400" b="1" dirty="0"/>
          </a:p>
          <a:p>
            <a:pPr algn="ctr"/>
            <a:endParaRPr lang="en-AU" sz="2400" b="1" dirty="0"/>
          </a:p>
          <a:p>
            <a:pPr algn="ctr"/>
            <a:r>
              <a:rPr lang="en-AU" sz="2400" b="1" dirty="0"/>
              <a:t>During their recruitment process, they may ask the question </a:t>
            </a:r>
          </a:p>
          <a:p>
            <a:pPr algn="ctr"/>
            <a:r>
              <a:rPr lang="en-AU" sz="2400" b="1" dirty="0"/>
              <a:t>‘Have you completed the Duke of Ed’?!</a:t>
            </a:r>
          </a:p>
          <a:p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179282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6711265"/>
            <a:ext cx="12192000" cy="1505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  <a:latin typeface="Calibri"/>
                <a:cs typeface="Calibri"/>
              </a:rPr>
              <a:t>Duke of Ed Framework- Bronze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9439" y="1824673"/>
            <a:ext cx="4600768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</a:rPr>
              <a:t>Physical Recreation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9438" y="2647301"/>
            <a:ext cx="4600769" cy="584775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</a:rPr>
              <a:t>Skills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9438" y="3469929"/>
            <a:ext cx="4600769" cy="584775"/>
          </a:xfrm>
          <a:prstGeom prst="rect">
            <a:avLst/>
          </a:prstGeom>
          <a:solidFill>
            <a:srgbClr val="E5012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</a:rPr>
              <a:t>Voluntary Service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9438" y="4292557"/>
            <a:ext cx="4600769" cy="58477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</a:rPr>
              <a:t>Adventurous Journey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52" y="231140"/>
            <a:ext cx="2624455" cy="990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4030" y="2154858"/>
            <a:ext cx="4778477" cy="1569660"/>
          </a:xfrm>
          <a:prstGeom prst="rect">
            <a:avLst/>
          </a:prstGeom>
          <a:solidFill>
            <a:srgbClr val="7030A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</a:rPr>
              <a:t>Choose 1 ‘Major’ section for 6 months.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</a:rPr>
              <a:t>2 sections for 3 months</a:t>
            </a:r>
          </a:p>
        </p:txBody>
      </p:sp>
      <p:sp>
        <p:nvSpPr>
          <p:cNvPr id="2" name="Right Brace 1"/>
          <p:cNvSpPr/>
          <p:nvPr/>
        </p:nvSpPr>
        <p:spPr>
          <a:xfrm>
            <a:off x="6123249" y="1824673"/>
            <a:ext cx="127820" cy="2230031"/>
          </a:xfrm>
          <a:prstGeom prst="rightBrac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6872163" y="4297322"/>
            <a:ext cx="3742209" cy="584775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</a:rPr>
              <a:t>2 days + 1 night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123249" y="4582298"/>
            <a:ext cx="625894" cy="264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1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6711265"/>
            <a:ext cx="12192000" cy="150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8200" y="387041"/>
            <a:ext cx="7964143" cy="76944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Physical Recreation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838200" y="1600000"/>
            <a:ext cx="6790509" cy="4259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C000"/>
                </a:solidFill>
              </a:rPr>
              <a:t>Improve your physical fitness and wellbeing, and get active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FFC000"/>
                </a:solidFill>
              </a:rPr>
              <a:t>1 hour a week, 2 hours a fortnight or 4 hours in 28 days</a:t>
            </a:r>
          </a:p>
          <a:p>
            <a:pPr marL="0" indent="0" algn="ctr">
              <a:buNone/>
            </a:pPr>
            <a:br>
              <a:rPr lang="en-US" sz="2400" b="1" dirty="0">
                <a:solidFill>
                  <a:srgbClr val="A60000"/>
                </a:solidFill>
              </a:rPr>
            </a:br>
            <a:endParaRPr lang="en-US" sz="1400" dirty="0">
              <a:solidFill>
                <a:srgbClr val="A60000"/>
              </a:solidFill>
            </a:endParaRP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spcBef>
                <a:spcPct val="20000"/>
              </a:spcBef>
              <a:buNone/>
            </a:pPr>
            <a:endParaRPr lang="en-AU" b="1" dirty="0">
              <a:solidFill>
                <a:srgbClr val="000000"/>
              </a:solidFill>
              <a:ea typeface="ヒラギノ角ゴ Pro W3" pitchFamily="-110" charset="-128"/>
            </a:endParaRPr>
          </a:p>
          <a:p>
            <a:pPr>
              <a:spcBef>
                <a:spcPct val="20000"/>
              </a:spcBef>
            </a:pPr>
            <a:endParaRPr lang="en-US" sz="2400" b="1" dirty="0"/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52" y="231140"/>
            <a:ext cx="2624455" cy="990600"/>
          </a:xfrm>
          <a:prstGeom prst="rect">
            <a:avLst/>
          </a:prstGeom>
        </p:spPr>
      </p:pic>
      <p:pic>
        <p:nvPicPr>
          <p:cNvPr id="2" name="Picture 2" descr="A picture containing person, outdoor, person, looking&#10;&#10;Description generated with very high confidence">
            <a:extLst>
              <a:ext uri="{FF2B5EF4-FFF2-40B4-BE49-F238E27FC236}">
                <a16:creationId xmlns:a16="http://schemas.microsoft.com/office/drawing/2014/main" id="{D599051C-0272-4899-97D0-23A5CBD07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568" y="2057400"/>
            <a:ext cx="3753079" cy="375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7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6711265"/>
            <a:ext cx="12192000" cy="150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24363"/>
            <a:ext cx="7785237" cy="76944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Skills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34885" y="1380206"/>
            <a:ext cx="10515600" cy="4351338"/>
          </a:xfrm>
        </p:spPr>
        <p:txBody>
          <a:bodyPr>
            <a:normAutofit/>
          </a:bodyPr>
          <a:lstStyle/>
          <a:p>
            <a:endParaRPr lang="en-AU" sz="3200" dirty="0"/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838201" y="1696995"/>
            <a:ext cx="6638148" cy="387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96D3"/>
                </a:solidFill>
              </a:rPr>
              <a:t>Unleash your talents and broaden personal interests and skills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800" b="1" dirty="0">
              <a:solidFill>
                <a:srgbClr val="0096D3"/>
              </a:solidFill>
            </a:endParaRPr>
          </a:p>
          <a:p>
            <a:pPr marL="0" indent="0"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en-AU" b="1" dirty="0">
              <a:solidFill>
                <a:srgbClr val="000000"/>
              </a:solidFill>
              <a:ea typeface="ヒラギノ角ゴ Pro W3" pitchFamily="-110" charset="-128"/>
            </a:endParaRPr>
          </a:p>
          <a:p>
            <a:pPr marL="0" indent="0" algn="ctr">
              <a:spcBef>
                <a:spcPct val="20000"/>
              </a:spcBef>
              <a:buNone/>
            </a:pPr>
            <a:r>
              <a:rPr lang="en-US" sz="3600" b="1" dirty="0">
                <a:solidFill>
                  <a:srgbClr val="0096D3"/>
                </a:solidFill>
              </a:rPr>
              <a:t>1 hour a week, 2 hours a fortnight or 4 hours in 28 days</a:t>
            </a:r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52" y="231140"/>
            <a:ext cx="2624455" cy="990600"/>
          </a:xfrm>
          <a:prstGeom prst="rect">
            <a:avLst/>
          </a:prstGeom>
        </p:spPr>
      </p:pic>
      <p:pic>
        <p:nvPicPr>
          <p:cNvPr id="2" name="Picture 2" descr="A person holding a guitar&#10;&#10;Description generated with very high confidence">
            <a:extLst>
              <a:ext uri="{FF2B5EF4-FFF2-40B4-BE49-F238E27FC236}">
                <a16:creationId xmlns:a16="http://schemas.microsoft.com/office/drawing/2014/main" id="{CC7C5F48-DFA3-4676-9946-D9B349E24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267" y="2314460"/>
            <a:ext cx="3477658" cy="34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9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6707593"/>
            <a:ext cx="12192000" cy="150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24363"/>
            <a:ext cx="7785237" cy="769441"/>
          </a:xfrm>
          <a:prstGeom prst="rect">
            <a:avLst/>
          </a:prstGeom>
          <a:solidFill>
            <a:srgbClr val="E5012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Voluntary Service 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838199" y="1746422"/>
            <a:ext cx="6847703" cy="3911114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20000"/>
              </a:spcBef>
              <a:buNone/>
            </a:pPr>
            <a:r>
              <a:rPr lang="en-US" sz="3600" b="1" dirty="0">
                <a:solidFill>
                  <a:srgbClr val="A60000"/>
                </a:solidFill>
              </a:rPr>
              <a:t>Connect with your community and give service to others</a:t>
            </a:r>
          </a:p>
          <a:p>
            <a:pPr marL="0" indent="0" algn="ctr">
              <a:spcBef>
                <a:spcPct val="20000"/>
              </a:spcBef>
              <a:buNone/>
            </a:pPr>
            <a:endParaRPr lang="en-US" sz="3600" b="1" dirty="0">
              <a:solidFill>
                <a:srgbClr val="A60000"/>
              </a:solidFill>
            </a:endParaRPr>
          </a:p>
          <a:p>
            <a:pPr marL="0" indent="0" algn="ctr">
              <a:spcBef>
                <a:spcPct val="20000"/>
              </a:spcBef>
              <a:buNone/>
            </a:pPr>
            <a:r>
              <a:rPr lang="en-US" sz="3600" b="1" dirty="0">
                <a:solidFill>
                  <a:srgbClr val="A60000"/>
                </a:solidFill>
              </a:rPr>
              <a:t>1 hour a week, 2 hours a fortnight or 4 hours in 28 days</a:t>
            </a:r>
          </a:p>
          <a:p>
            <a:pPr marL="0" indent="0" algn="ctr">
              <a:spcBef>
                <a:spcPct val="20000"/>
              </a:spcBef>
              <a:buNone/>
            </a:pPr>
            <a:r>
              <a:rPr lang="en-US" sz="3600" b="1" dirty="0">
                <a:solidFill>
                  <a:srgbClr val="A60000"/>
                </a:solidFill>
              </a:rPr>
              <a:t> 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52" y="231140"/>
            <a:ext cx="2624455" cy="990600"/>
          </a:xfrm>
          <a:prstGeom prst="rect">
            <a:avLst/>
          </a:prstGeom>
        </p:spPr>
      </p:pic>
      <p:pic>
        <p:nvPicPr>
          <p:cNvPr id="2" name="Picture 2" descr="A picture containing grass, person, person, table&#10;&#10;Description generated with very high confidence">
            <a:extLst>
              <a:ext uri="{FF2B5EF4-FFF2-40B4-BE49-F238E27FC236}">
                <a16:creationId xmlns:a16="http://schemas.microsoft.com/office/drawing/2014/main" id="{CE3F0C9A-73DB-43A6-A141-97A67083E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798" y="2057400"/>
            <a:ext cx="3330766" cy="333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5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48"/>
          <a:stretch/>
        </p:blipFill>
        <p:spPr>
          <a:xfrm flipV="1">
            <a:off x="0" y="6705620"/>
            <a:ext cx="12192000" cy="150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24363"/>
            <a:ext cx="7785237" cy="769441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Adventurous Journey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838200" y="1600632"/>
            <a:ext cx="6781800" cy="4025811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20000"/>
              </a:spcBef>
              <a:buNone/>
            </a:pPr>
            <a:endParaRPr lang="en-US" sz="800" b="1" dirty="0">
              <a:solidFill>
                <a:srgbClr val="7BBF31"/>
              </a:solidFill>
            </a:endParaRPr>
          </a:p>
          <a:p>
            <a:pPr marL="0" indent="0" algn="ctr">
              <a:spcBef>
                <a:spcPct val="20000"/>
              </a:spcBef>
              <a:buNone/>
            </a:pPr>
            <a:r>
              <a:rPr lang="en-AU" sz="3600" b="1" dirty="0">
                <a:solidFill>
                  <a:srgbClr val="7BBF31"/>
                </a:solidFill>
              </a:rPr>
              <a:t>Get out and go on an expedition or exploration in an unfamiliar and environment, in a group.</a:t>
            </a:r>
          </a:p>
          <a:p>
            <a:pPr marL="0" indent="0" algn="ctr">
              <a:spcBef>
                <a:spcPct val="20000"/>
              </a:spcBef>
              <a:buNone/>
            </a:pPr>
            <a:endParaRPr lang="en-AU" sz="3600" b="1" dirty="0">
              <a:solidFill>
                <a:srgbClr val="7BBF31"/>
              </a:solidFill>
            </a:endParaRPr>
          </a:p>
          <a:p>
            <a:pPr marL="0" indent="0" algn="ctr">
              <a:spcBef>
                <a:spcPct val="20000"/>
              </a:spcBef>
              <a:buNone/>
            </a:pPr>
            <a:r>
              <a:rPr lang="en-AU" sz="3600" b="1" dirty="0">
                <a:solidFill>
                  <a:srgbClr val="7BBF31"/>
                </a:solidFill>
              </a:rPr>
              <a:t>2 days* + 1 night</a:t>
            </a:r>
          </a:p>
          <a:p>
            <a:pPr marL="0" indent="0" algn="ctr">
              <a:spcBef>
                <a:spcPct val="20000"/>
              </a:spcBef>
              <a:buNone/>
            </a:pPr>
            <a:r>
              <a:rPr lang="en-AU" sz="3600" b="1" dirty="0">
                <a:solidFill>
                  <a:srgbClr val="7BBF31"/>
                </a:solidFill>
              </a:rPr>
              <a:t>*6 hours daily effort</a:t>
            </a:r>
          </a:p>
          <a:p>
            <a:pPr marL="0" indent="0" algn="ctr">
              <a:spcBef>
                <a:spcPct val="20000"/>
              </a:spcBef>
              <a:buNone/>
            </a:pPr>
            <a:endParaRPr lang="en-AU" b="1" dirty="0">
              <a:solidFill>
                <a:srgbClr val="000000"/>
              </a:solidFill>
              <a:ea typeface="ヒラギノ角ゴ Pro W3" pitchFamily="-110" charset="-128"/>
            </a:endParaRPr>
          </a:p>
          <a:p>
            <a:pPr algn="ctr">
              <a:spcBef>
                <a:spcPct val="20000"/>
              </a:spcBef>
            </a:pPr>
            <a:endParaRPr lang="en-US" sz="2400" b="1" dirty="0"/>
          </a:p>
          <a:p>
            <a:pPr algn="ctr"/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52" y="231140"/>
            <a:ext cx="2624455" cy="990600"/>
          </a:xfrm>
          <a:prstGeom prst="rect">
            <a:avLst/>
          </a:prstGeom>
        </p:spPr>
      </p:pic>
      <p:pic>
        <p:nvPicPr>
          <p:cNvPr id="2" name="Picture 2" descr="A group of people sitting at a beach&#10;&#10;Description generated with very high confidence">
            <a:extLst>
              <a:ext uri="{FF2B5EF4-FFF2-40B4-BE49-F238E27FC236}">
                <a16:creationId xmlns:a16="http://schemas.microsoft.com/office/drawing/2014/main" id="{866731FD-C003-4037-9ADF-CAE9BCCD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653" y="2424629"/>
            <a:ext cx="3753079" cy="375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01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298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ヒラギノ角ゴ Pro W3</vt:lpstr>
      <vt:lpstr>Office Theme</vt:lpstr>
      <vt:lpstr>Participant Information Session </vt:lpstr>
      <vt:lpstr>What is The Duke of Ed?</vt:lpstr>
      <vt:lpstr>Why do The Duke of Ed? </vt:lpstr>
      <vt:lpstr>Duke of Ed Employers</vt:lpstr>
      <vt:lpstr>Duke of Ed Framework- Bronze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Owen</dc:creator>
  <cp:lastModifiedBy>jemmamcquinn@gmail.com</cp:lastModifiedBy>
  <cp:revision>208</cp:revision>
  <dcterms:created xsi:type="dcterms:W3CDTF">2018-01-30T09:44:12Z</dcterms:created>
  <dcterms:modified xsi:type="dcterms:W3CDTF">2024-05-02T04:58:25Z</dcterms:modified>
</cp:coreProperties>
</file>