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8"/>
  </p:notesMasterIdLst>
  <p:sldIdLst>
    <p:sldId id="487" r:id="rId3"/>
    <p:sldId id="286" r:id="rId4"/>
    <p:sldId id="492" r:id="rId5"/>
    <p:sldId id="311" r:id="rId6"/>
    <p:sldId id="447" r:id="rId7"/>
    <p:sldId id="312" r:id="rId8"/>
    <p:sldId id="313" r:id="rId9"/>
    <p:sldId id="450" r:id="rId10"/>
    <p:sldId id="451" r:id="rId11"/>
    <p:sldId id="316" r:id="rId12"/>
    <p:sldId id="317" r:id="rId13"/>
    <p:sldId id="318" r:id="rId14"/>
    <p:sldId id="319" r:id="rId15"/>
    <p:sldId id="456" r:id="rId16"/>
    <p:sldId id="321" r:id="rId17"/>
    <p:sldId id="458" r:id="rId18"/>
    <p:sldId id="323" r:id="rId19"/>
    <p:sldId id="333" r:id="rId20"/>
    <p:sldId id="326" r:id="rId21"/>
    <p:sldId id="327" r:id="rId22"/>
    <p:sldId id="328" r:id="rId23"/>
    <p:sldId id="329" r:id="rId24"/>
    <p:sldId id="330" r:id="rId25"/>
    <p:sldId id="331" r:id="rId26"/>
    <p:sldId id="4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BA43"/>
    <a:srgbClr val="D115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77" d="100"/>
          <a:sy n="77"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2975C-28DF-4CFB-B7DE-FB11CA9140DF}" type="datetimeFigureOut">
              <a:rPr lang="en-AU" smtClean="0"/>
              <a:t>2/03/2021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5EF1C5-8AC6-4279-B836-4C82FD304C78}" type="slidenum">
              <a:rPr lang="en-AU" smtClean="0"/>
              <a:t>‹#›</a:t>
            </a:fld>
            <a:endParaRPr lang="en-AU"/>
          </a:p>
        </p:txBody>
      </p:sp>
    </p:spTree>
    <p:extLst>
      <p:ext uri="{BB962C8B-B14F-4D97-AF65-F5344CB8AC3E}">
        <p14:creationId xmlns:p14="http://schemas.microsoft.com/office/powerpoint/2010/main" val="3890574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a:t>
            </a:fld>
            <a:endParaRPr lang="en-GB"/>
          </a:p>
        </p:txBody>
      </p:sp>
    </p:spTree>
    <p:extLst>
      <p:ext uri="{BB962C8B-B14F-4D97-AF65-F5344CB8AC3E}">
        <p14:creationId xmlns:p14="http://schemas.microsoft.com/office/powerpoint/2010/main" val="1648633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13</a:t>
            </a:fld>
            <a:endParaRPr lang="en-GB"/>
          </a:p>
        </p:txBody>
      </p:sp>
    </p:spTree>
    <p:extLst>
      <p:ext uri="{BB962C8B-B14F-4D97-AF65-F5344CB8AC3E}">
        <p14:creationId xmlns:p14="http://schemas.microsoft.com/office/powerpoint/2010/main" val="133381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15</a:t>
            </a:fld>
            <a:endParaRPr lang="en-GB"/>
          </a:p>
        </p:txBody>
      </p:sp>
    </p:spTree>
    <p:extLst>
      <p:ext uri="{BB962C8B-B14F-4D97-AF65-F5344CB8AC3E}">
        <p14:creationId xmlns:p14="http://schemas.microsoft.com/office/powerpoint/2010/main" val="280071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16</a:t>
            </a:fld>
            <a:endParaRPr lang="en-GB"/>
          </a:p>
        </p:txBody>
      </p:sp>
    </p:spTree>
    <p:extLst>
      <p:ext uri="{BB962C8B-B14F-4D97-AF65-F5344CB8AC3E}">
        <p14:creationId xmlns:p14="http://schemas.microsoft.com/office/powerpoint/2010/main" val="2800716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17</a:t>
            </a:fld>
            <a:endParaRPr lang="en-GB"/>
          </a:p>
        </p:txBody>
      </p:sp>
    </p:spTree>
    <p:extLst>
      <p:ext uri="{BB962C8B-B14F-4D97-AF65-F5344CB8AC3E}">
        <p14:creationId xmlns:p14="http://schemas.microsoft.com/office/powerpoint/2010/main" val="1617336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18</a:t>
            </a:fld>
            <a:endParaRPr lang="en-GB"/>
          </a:p>
        </p:txBody>
      </p:sp>
    </p:spTree>
    <p:extLst>
      <p:ext uri="{BB962C8B-B14F-4D97-AF65-F5344CB8AC3E}">
        <p14:creationId xmlns:p14="http://schemas.microsoft.com/office/powerpoint/2010/main" val="2237229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19</a:t>
            </a:fld>
            <a:endParaRPr lang="en-GB"/>
          </a:p>
        </p:txBody>
      </p:sp>
    </p:spTree>
    <p:extLst>
      <p:ext uri="{BB962C8B-B14F-4D97-AF65-F5344CB8AC3E}">
        <p14:creationId xmlns:p14="http://schemas.microsoft.com/office/powerpoint/2010/main" val="948150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20</a:t>
            </a:fld>
            <a:endParaRPr lang="en-GB"/>
          </a:p>
        </p:txBody>
      </p:sp>
    </p:spTree>
    <p:extLst>
      <p:ext uri="{BB962C8B-B14F-4D97-AF65-F5344CB8AC3E}">
        <p14:creationId xmlns:p14="http://schemas.microsoft.com/office/powerpoint/2010/main" val="2237229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21</a:t>
            </a:fld>
            <a:endParaRPr lang="en-GB"/>
          </a:p>
        </p:txBody>
      </p:sp>
    </p:spTree>
    <p:extLst>
      <p:ext uri="{BB962C8B-B14F-4D97-AF65-F5344CB8AC3E}">
        <p14:creationId xmlns:p14="http://schemas.microsoft.com/office/powerpoint/2010/main" val="223722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22</a:t>
            </a:fld>
            <a:endParaRPr lang="en-GB"/>
          </a:p>
        </p:txBody>
      </p:sp>
    </p:spTree>
    <p:extLst>
      <p:ext uri="{BB962C8B-B14F-4D97-AF65-F5344CB8AC3E}">
        <p14:creationId xmlns:p14="http://schemas.microsoft.com/office/powerpoint/2010/main" val="1035375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23</a:t>
            </a:fld>
            <a:endParaRPr lang="en-GB"/>
          </a:p>
        </p:txBody>
      </p:sp>
    </p:spTree>
    <p:extLst>
      <p:ext uri="{BB962C8B-B14F-4D97-AF65-F5344CB8AC3E}">
        <p14:creationId xmlns:p14="http://schemas.microsoft.com/office/powerpoint/2010/main" val="384372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2</a:t>
            </a:fld>
            <a:endParaRPr lang="en-GB"/>
          </a:p>
        </p:txBody>
      </p:sp>
    </p:spTree>
    <p:extLst>
      <p:ext uri="{BB962C8B-B14F-4D97-AF65-F5344CB8AC3E}">
        <p14:creationId xmlns:p14="http://schemas.microsoft.com/office/powerpoint/2010/main" val="161495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24</a:t>
            </a:fld>
            <a:endParaRPr lang="en-GB"/>
          </a:p>
        </p:txBody>
      </p:sp>
    </p:spTree>
    <p:extLst>
      <p:ext uri="{BB962C8B-B14F-4D97-AF65-F5344CB8AC3E}">
        <p14:creationId xmlns:p14="http://schemas.microsoft.com/office/powerpoint/2010/main" val="152862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6</a:t>
            </a:fld>
            <a:endParaRPr lang="en-GB"/>
          </a:p>
        </p:txBody>
      </p:sp>
    </p:spTree>
    <p:extLst>
      <p:ext uri="{BB962C8B-B14F-4D97-AF65-F5344CB8AC3E}">
        <p14:creationId xmlns:p14="http://schemas.microsoft.com/office/powerpoint/2010/main" val="2800716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7</a:t>
            </a:fld>
            <a:endParaRPr lang="en-GB"/>
          </a:p>
        </p:txBody>
      </p:sp>
    </p:spTree>
    <p:extLst>
      <p:ext uri="{BB962C8B-B14F-4D97-AF65-F5344CB8AC3E}">
        <p14:creationId xmlns:p14="http://schemas.microsoft.com/office/powerpoint/2010/main" val="412513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8</a:t>
            </a:fld>
            <a:endParaRPr lang="en-GB"/>
          </a:p>
        </p:txBody>
      </p:sp>
    </p:spTree>
    <p:extLst>
      <p:ext uri="{BB962C8B-B14F-4D97-AF65-F5344CB8AC3E}">
        <p14:creationId xmlns:p14="http://schemas.microsoft.com/office/powerpoint/2010/main" val="223722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9</a:t>
            </a:fld>
            <a:endParaRPr lang="en-GB"/>
          </a:p>
        </p:txBody>
      </p:sp>
    </p:spTree>
    <p:extLst>
      <p:ext uri="{BB962C8B-B14F-4D97-AF65-F5344CB8AC3E}">
        <p14:creationId xmlns:p14="http://schemas.microsoft.com/office/powerpoint/2010/main" val="374992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10</a:t>
            </a:fld>
            <a:endParaRPr lang="en-GB"/>
          </a:p>
        </p:txBody>
      </p:sp>
    </p:spTree>
    <p:extLst>
      <p:ext uri="{BB962C8B-B14F-4D97-AF65-F5344CB8AC3E}">
        <p14:creationId xmlns:p14="http://schemas.microsoft.com/office/powerpoint/2010/main" val="161495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11</a:t>
            </a:fld>
            <a:endParaRPr lang="en-GB"/>
          </a:p>
        </p:txBody>
      </p:sp>
    </p:spTree>
    <p:extLst>
      <p:ext uri="{BB962C8B-B14F-4D97-AF65-F5344CB8AC3E}">
        <p14:creationId xmlns:p14="http://schemas.microsoft.com/office/powerpoint/2010/main" val="46638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EEDE3EBB-1EC5-4AFE-B8FD-0A7755076F05}" type="slidenum">
              <a:rPr lang="en-GB" smtClean="0"/>
              <a:t>12</a:t>
            </a:fld>
            <a:endParaRPr lang="en-GB"/>
          </a:p>
        </p:txBody>
      </p:sp>
    </p:spTree>
    <p:extLst>
      <p:ext uri="{BB962C8B-B14F-4D97-AF65-F5344CB8AC3E}">
        <p14:creationId xmlns:p14="http://schemas.microsoft.com/office/powerpoint/2010/main" val="1035375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211B-CFBC-4E9C-83C3-9D6CE6263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512C29F-21BF-4D28-B835-F2E82B0EC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5DB2438-F73E-48F0-BD7A-D8C297AB693E}"/>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5" name="Footer Placeholder 4">
            <a:extLst>
              <a:ext uri="{FF2B5EF4-FFF2-40B4-BE49-F238E27FC236}">
                <a16:creationId xmlns:a16="http://schemas.microsoft.com/office/drawing/2014/main" id="{E393BB5D-43BE-4625-BCAB-ED3BABCD58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5399C7-CBC9-4E9D-BBDC-6A77B7F95020}"/>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3675744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00F8-5185-4915-9E7E-B0AB2104127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1310D73-0F8A-4F78-8B81-AE57464F8F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215E2C-6F65-415E-9010-6D29414BBB8B}"/>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5" name="Footer Placeholder 4">
            <a:extLst>
              <a:ext uri="{FF2B5EF4-FFF2-40B4-BE49-F238E27FC236}">
                <a16:creationId xmlns:a16="http://schemas.microsoft.com/office/drawing/2014/main" id="{24CEE325-DDD3-4865-859C-DF9A2305EF4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E6F8F6-3CDB-443E-B37D-AA4ADA38DB26}"/>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700158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67F42-87F4-4E17-B716-DC9FCC78CB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8A0BF25-6883-4852-97FA-21DE2F92FA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6F17500-14E0-4A89-A0E5-E38B247F3CD4}"/>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5" name="Footer Placeholder 4">
            <a:extLst>
              <a:ext uri="{FF2B5EF4-FFF2-40B4-BE49-F238E27FC236}">
                <a16:creationId xmlns:a16="http://schemas.microsoft.com/office/drawing/2014/main" id="{4CD4B95D-C704-4590-A7A7-D24DD51BE76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F9A4813-C8E9-434D-86C2-EB1B30F5C5D7}"/>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3897734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9A14C6-8E7B-4BCD-BF07-2085AB63237E}"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2174389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9A14C6-8E7B-4BCD-BF07-2085AB63237E}"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366023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ACF5-FDA6-4767-A206-7364CD7F1A1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4C7693A-BABD-434F-8BB6-2213F5A532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F725DAF-4592-4757-837B-918A920BC0E6}"/>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5" name="Footer Placeholder 4">
            <a:extLst>
              <a:ext uri="{FF2B5EF4-FFF2-40B4-BE49-F238E27FC236}">
                <a16:creationId xmlns:a16="http://schemas.microsoft.com/office/drawing/2014/main" id="{A5345F63-04FE-43E3-815C-E208B181A3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5D1319-57D7-43BC-9FA4-5CFF852420CA}"/>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1540087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4D29-F571-4ED2-959F-416D64FDD4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8FEEC99-42F4-4F3A-86B4-2FBE5F6AEA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897007-D0E5-4DB5-8655-455AE55DB546}"/>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5" name="Footer Placeholder 4">
            <a:extLst>
              <a:ext uri="{FF2B5EF4-FFF2-40B4-BE49-F238E27FC236}">
                <a16:creationId xmlns:a16="http://schemas.microsoft.com/office/drawing/2014/main" id="{4E363F5A-4B83-4469-B9CC-D7391DB1520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86F664E-AF54-4C6E-8747-0B602A03E477}"/>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104154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DC359-03B8-4025-9436-CB8CF8DDEC3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E05D0FB-6FA9-4F4F-8A24-5F1D26219A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1E5B71D-61C4-47D6-A413-7BCE55E6B0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3C9E89E-3016-4F6C-8757-F9F267E5E86A}"/>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6" name="Footer Placeholder 5">
            <a:extLst>
              <a:ext uri="{FF2B5EF4-FFF2-40B4-BE49-F238E27FC236}">
                <a16:creationId xmlns:a16="http://schemas.microsoft.com/office/drawing/2014/main" id="{6764FF87-143D-4214-A7EE-7015A51FD89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9F3C2F6-4042-4FA2-8E84-59CB6AE2CE87}"/>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3126465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7AB9-EC2D-4C55-8AA4-F2B1C185E4F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6B403E-1F0A-4E55-B561-8A5FFAB2D4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B78807-D704-4404-AEB2-25B20333F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7BB4A55-5FD2-4B6C-AB11-3CB147182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8186EA-C060-4140-B8D4-1CAE6A7464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8BF2FC4-B6A0-4D65-95CD-B74C4D8A22D4}"/>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8" name="Footer Placeholder 7">
            <a:extLst>
              <a:ext uri="{FF2B5EF4-FFF2-40B4-BE49-F238E27FC236}">
                <a16:creationId xmlns:a16="http://schemas.microsoft.com/office/drawing/2014/main" id="{7609C8D8-B443-4121-8383-D8ABF5E12B6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4B770F3-B793-4CAD-A6C0-CD8E5560CB1D}"/>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3303642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C4884-ED87-4D96-AD81-E8C414F5054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21806B8-B52A-4EE0-ABF8-080E526492F9}"/>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4" name="Footer Placeholder 3">
            <a:extLst>
              <a:ext uri="{FF2B5EF4-FFF2-40B4-BE49-F238E27FC236}">
                <a16:creationId xmlns:a16="http://schemas.microsoft.com/office/drawing/2014/main" id="{8B7ADCB9-8B57-4C23-AA67-CEA8213402F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B66FD46-8746-4794-A47E-7B9F3AF9A09E}"/>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1269607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39929A-9975-42D5-A6F7-6F298AD32B80}"/>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3" name="Footer Placeholder 2">
            <a:extLst>
              <a:ext uri="{FF2B5EF4-FFF2-40B4-BE49-F238E27FC236}">
                <a16:creationId xmlns:a16="http://schemas.microsoft.com/office/drawing/2014/main" id="{67327D21-8347-43C0-80AC-E8A0284AF0B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2C7237C-A90F-42BD-A4B8-29A6D7EF4EE6}"/>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2847828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1DA8-4262-405E-8EDA-A2B110579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EBA8778-4755-4F34-800A-9D9A62C4FF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875B653-CF22-41CD-B4E4-D5930A865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7F56A-174D-4E6F-82FB-ABB0BB5B5CD6}"/>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6" name="Footer Placeholder 5">
            <a:extLst>
              <a:ext uri="{FF2B5EF4-FFF2-40B4-BE49-F238E27FC236}">
                <a16:creationId xmlns:a16="http://schemas.microsoft.com/office/drawing/2014/main" id="{0A747F18-CA0B-46DF-9B7E-EB4EF126F6C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66EFED8-7530-4858-A91E-838B22152B5F}"/>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375538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E8A51-9FB6-4A46-B693-5F21C751E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BE0E599-7211-43A9-9138-D6D1D5FCF9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D519FAC-E7D1-4C8D-9DBD-992668457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9BCD-15E2-4FF2-A902-8FBE1A4D68ED}"/>
              </a:ext>
            </a:extLst>
          </p:cNvPr>
          <p:cNvSpPr>
            <a:spLocks noGrp="1"/>
          </p:cNvSpPr>
          <p:nvPr>
            <p:ph type="dt" sz="half" idx="10"/>
          </p:nvPr>
        </p:nvSpPr>
        <p:spPr/>
        <p:txBody>
          <a:bodyPr/>
          <a:lstStyle/>
          <a:p>
            <a:fld id="{45DB4C63-1956-4129-9467-58DBE02F62C4}" type="datetimeFigureOut">
              <a:rPr lang="en-AU" smtClean="0"/>
              <a:t>2/03/2021</a:t>
            </a:fld>
            <a:endParaRPr lang="en-AU"/>
          </a:p>
        </p:txBody>
      </p:sp>
      <p:sp>
        <p:nvSpPr>
          <p:cNvPr id="6" name="Footer Placeholder 5">
            <a:extLst>
              <a:ext uri="{FF2B5EF4-FFF2-40B4-BE49-F238E27FC236}">
                <a16:creationId xmlns:a16="http://schemas.microsoft.com/office/drawing/2014/main" id="{CB04A482-1B41-499B-9C21-67FD76760C7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ADDD6FC-2C65-4660-872B-7B0241992614}"/>
              </a:ext>
            </a:extLst>
          </p:cNvPr>
          <p:cNvSpPr>
            <a:spLocks noGrp="1"/>
          </p:cNvSpPr>
          <p:nvPr>
            <p:ph type="sldNum" sz="quarter" idx="12"/>
          </p:nvPr>
        </p:nvSpPr>
        <p:spPr/>
        <p:txBody>
          <a:bodyPr/>
          <a:lstStyle/>
          <a:p>
            <a:fld id="{D85D3E9D-7385-428D-B1F7-344E134BF280}" type="slidenum">
              <a:rPr lang="en-AU" smtClean="0"/>
              <a:t>‹#›</a:t>
            </a:fld>
            <a:endParaRPr lang="en-AU"/>
          </a:p>
        </p:txBody>
      </p:sp>
    </p:spTree>
    <p:extLst>
      <p:ext uri="{BB962C8B-B14F-4D97-AF65-F5344CB8AC3E}">
        <p14:creationId xmlns:p14="http://schemas.microsoft.com/office/powerpoint/2010/main" val="3906997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A961E1-949F-4BFF-981A-529DA3383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64DF35C-55FC-4A59-A363-D1A6E743EF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45D2AC0-1734-491C-9178-0269D3AF6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B4C63-1956-4129-9467-58DBE02F62C4}" type="datetimeFigureOut">
              <a:rPr lang="en-AU" smtClean="0"/>
              <a:t>2/03/2021</a:t>
            </a:fld>
            <a:endParaRPr lang="en-AU"/>
          </a:p>
        </p:txBody>
      </p:sp>
      <p:sp>
        <p:nvSpPr>
          <p:cNvPr id="5" name="Footer Placeholder 4">
            <a:extLst>
              <a:ext uri="{FF2B5EF4-FFF2-40B4-BE49-F238E27FC236}">
                <a16:creationId xmlns:a16="http://schemas.microsoft.com/office/drawing/2014/main" id="{2B3CAC20-38D0-4834-9898-97F416492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92BE853-A806-488D-8FC3-15C01FB04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D3E9D-7385-428D-B1F7-344E134BF280}" type="slidenum">
              <a:rPr lang="en-AU" smtClean="0"/>
              <a:t>‹#›</a:t>
            </a:fld>
            <a:endParaRPr lang="en-AU"/>
          </a:p>
        </p:txBody>
      </p:sp>
    </p:spTree>
    <p:extLst>
      <p:ext uri="{BB962C8B-B14F-4D97-AF65-F5344CB8AC3E}">
        <p14:creationId xmlns:p14="http://schemas.microsoft.com/office/powerpoint/2010/main" val="3991839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A14C6-8E7B-4BCD-BF07-2085AB63237E}" type="datetimeFigureOut">
              <a:rPr lang="en-GB" smtClean="0"/>
              <a:t>02/03/2021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807D6-B7BF-4495-BF32-FA568D769AB8}" type="slidenum">
              <a:rPr lang="en-GB" smtClean="0"/>
              <a:t>‹#›</a:t>
            </a:fld>
            <a:endParaRPr lang="en-GB"/>
          </a:p>
        </p:txBody>
      </p:sp>
    </p:spTree>
    <p:extLst>
      <p:ext uri="{BB962C8B-B14F-4D97-AF65-F5344CB8AC3E}">
        <p14:creationId xmlns:p14="http://schemas.microsoft.com/office/powerpoint/2010/main" val="3245683396"/>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6.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0.jpe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7.jp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s://www.ecu.edu.au/future-students/course-entry/experience-based-entry-scheme" TargetMode="External"/><Relationship Id="rId5" Type="http://schemas.openxmlformats.org/officeDocument/2006/relationships/image" Target="../media/image42.jpe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26" Type="http://schemas.openxmlformats.org/officeDocument/2006/relationships/image" Target="../media/image73.png"/><Relationship Id="rId3" Type="http://schemas.openxmlformats.org/officeDocument/2006/relationships/image" Target="../media/image50.jpeg"/><Relationship Id="rId21" Type="http://schemas.openxmlformats.org/officeDocument/2006/relationships/image" Target="../media/image68.png"/><Relationship Id="rId7" Type="http://schemas.openxmlformats.org/officeDocument/2006/relationships/image" Target="../media/image54.jpeg"/><Relationship Id="rId12" Type="http://schemas.openxmlformats.org/officeDocument/2006/relationships/image" Target="../media/image59.png"/><Relationship Id="rId17" Type="http://schemas.openxmlformats.org/officeDocument/2006/relationships/image" Target="../media/image64.png"/><Relationship Id="rId25" Type="http://schemas.openxmlformats.org/officeDocument/2006/relationships/image" Target="../media/image72.png"/><Relationship Id="rId2" Type="http://schemas.openxmlformats.org/officeDocument/2006/relationships/notesSlide" Target="../notesSlides/notesSlide17.xml"/><Relationship Id="rId16" Type="http://schemas.openxmlformats.org/officeDocument/2006/relationships/image" Target="../media/image63.png"/><Relationship Id="rId20" Type="http://schemas.openxmlformats.org/officeDocument/2006/relationships/image" Target="../media/image67.png"/><Relationship Id="rId29"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71.png"/><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png"/><Relationship Id="rId10" Type="http://schemas.openxmlformats.org/officeDocument/2006/relationships/image" Target="../media/image57.png"/><Relationship Id="rId19" Type="http://schemas.openxmlformats.org/officeDocument/2006/relationships/image" Target="../media/image66.png"/><Relationship Id="rId31" Type="http://schemas.openxmlformats.org/officeDocument/2006/relationships/image" Target="../media/image78.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 Id="rId27" Type="http://schemas.openxmlformats.org/officeDocument/2006/relationships/image" Target="../media/image74.png"/><Relationship Id="rId30"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jp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dukeofed.com.au/wp-content/uploads/2020/02/World-Ready-Template-724x1024.png"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8.jp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88EDAA-95C1-4427-8974-9E093221AE71}"/>
              </a:ext>
            </a:extLst>
          </p:cNvPr>
          <p:cNvPicPr>
            <a:picLocks noChangeAspect="1"/>
          </p:cNvPicPr>
          <p:nvPr/>
        </p:nvPicPr>
        <p:blipFill rotWithShape="1">
          <a:blip r:embed="rId3">
            <a:extLst>
              <a:ext uri="{28A0092B-C50C-407E-A947-70E740481C1C}">
                <a14:useLocalDpi xmlns:a14="http://schemas.microsoft.com/office/drawing/2010/main" val="0"/>
              </a:ext>
            </a:extLst>
          </a:blip>
          <a:srcRect t="18793" b="22365"/>
          <a:stretch/>
        </p:blipFill>
        <p:spPr>
          <a:xfrm>
            <a:off x="0" y="0"/>
            <a:ext cx="12290167" cy="6858000"/>
          </a:xfrm>
          <a:prstGeom prst="rect">
            <a:avLst/>
          </a:prstGeom>
        </p:spPr>
      </p:pic>
      <p:grpSp>
        <p:nvGrpSpPr>
          <p:cNvPr id="4" name="Group 3">
            <a:extLst>
              <a:ext uri="{FF2B5EF4-FFF2-40B4-BE49-F238E27FC236}">
                <a16:creationId xmlns:a16="http://schemas.microsoft.com/office/drawing/2014/main" id="{E4F8AA7B-B366-944A-BC5F-851C65F09562}"/>
              </a:ext>
            </a:extLst>
          </p:cNvPr>
          <p:cNvGrpSpPr/>
          <p:nvPr/>
        </p:nvGrpSpPr>
        <p:grpSpPr>
          <a:xfrm>
            <a:off x="1471274" y="4013038"/>
            <a:ext cx="9533295" cy="1974024"/>
            <a:chOff x="2214006" y="4250264"/>
            <a:chExt cx="8071825" cy="1974024"/>
          </a:xfrm>
        </p:grpSpPr>
        <p:sp>
          <p:nvSpPr>
            <p:cNvPr id="2" name="TextBox 1">
              <a:extLst>
                <a:ext uri="{FF2B5EF4-FFF2-40B4-BE49-F238E27FC236}">
                  <a16:creationId xmlns:a16="http://schemas.microsoft.com/office/drawing/2014/main" id="{F9B02AF8-05D0-824D-82C9-1DEBD2EC6C44}"/>
                </a:ext>
              </a:extLst>
            </p:cNvPr>
            <p:cNvSpPr txBox="1"/>
            <p:nvPr/>
          </p:nvSpPr>
          <p:spPr>
            <a:xfrm>
              <a:off x="2214006" y="4250264"/>
              <a:ext cx="8071825" cy="1938992"/>
            </a:xfrm>
            <a:prstGeom prst="rect">
              <a:avLst/>
            </a:prstGeom>
            <a:noFill/>
          </p:spPr>
          <p:txBody>
            <a:bodyPr wrap="none" rtlCol="0">
              <a:spAutoFit/>
            </a:bodyPr>
            <a:lstStyle/>
            <a:p>
              <a:pPr algn="ctr"/>
              <a:r>
                <a:rPr lang="en-US" sz="6000" b="1" dirty="0">
                  <a:solidFill>
                    <a:schemeClr val="bg1"/>
                  </a:solidFill>
                </a:rPr>
                <a:t>The Duke of Edinburgh’s </a:t>
              </a:r>
            </a:p>
            <a:p>
              <a:pPr algn="ctr"/>
              <a:r>
                <a:rPr lang="en-US" sz="6000" b="1" dirty="0">
                  <a:solidFill>
                    <a:schemeClr val="bg1"/>
                  </a:solidFill>
                </a:rPr>
                <a:t>International Award </a:t>
              </a:r>
            </a:p>
          </p:txBody>
        </p:sp>
        <p:sp>
          <p:nvSpPr>
            <p:cNvPr id="3" name="Rectangle 2">
              <a:extLst>
                <a:ext uri="{FF2B5EF4-FFF2-40B4-BE49-F238E27FC236}">
                  <a16:creationId xmlns:a16="http://schemas.microsoft.com/office/drawing/2014/main" id="{6ECBEAE6-212B-9248-862E-65C4FEAB88B4}"/>
                </a:ext>
              </a:extLst>
            </p:cNvPr>
            <p:cNvSpPr/>
            <p:nvPr/>
          </p:nvSpPr>
          <p:spPr>
            <a:xfrm>
              <a:off x="2327881" y="4250264"/>
              <a:ext cx="7844073" cy="197402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10925" y="137787"/>
            <a:ext cx="2984619" cy="901874"/>
          </a:xfrm>
          <a:prstGeom prst="rect">
            <a:avLst/>
          </a:prstGeom>
        </p:spPr>
      </p:pic>
    </p:spTree>
    <p:extLst>
      <p:ext uri="{BB962C8B-B14F-4D97-AF65-F5344CB8AC3E}">
        <p14:creationId xmlns:p14="http://schemas.microsoft.com/office/powerpoint/2010/main" val="482881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50280"/>
            <a:ext cx="2240852" cy="642572"/>
          </a:xfrm>
          <a:prstGeom prst="rect">
            <a:avLst/>
          </a:prstGeom>
        </p:spPr>
      </p:pic>
      <p:sp>
        <p:nvSpPr>
          <p:cNvPr id="7" name="Rectangle 6"/>
          <p:cNvSpPr/>
          <p:nvPr/>
        </p:nvSpPr>
        <p:spPr>
          <a:xfrm>
            <a:off x="0" y="1021317"/>
            <a:ext cx="12192000" cy="69682"/>
          </a:xfrm>
          <a:prstGeom prst="rect">
            <a:avLst/>
          </a:prstGeom>
          <a:solidFill>
            <a:srgbClr val="E40046">
              <a:alpha val="73725"/>
            </a:srgbClr>
          </a:solidFill>
          <a:ln>
            <a:solidFill>
              <a:srgbClr val="E4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40046"/>
              </a:solidFill>
            </a:endParaRPr>
          </a:p>
        </p:txBody>
      </p:sp>
      <p:sp>
        <p:nvSpPr>
          <p:cNvPr id="3" name="Content Placeholder 2"/>
          <p:cNvSpPr>
            <a:spLocks noGrp="1"/>
          </p:cNvSpPr>
          <p:nvPr>
            <p:ph idx="1"/>
          </p:nvPr>
        </p:nvSpPr>
        <p:spPr>
          <a:xfrm>
            <a:off x="553329" y="1362233"/>
            <a:ext cx="7655292" cy="4899008"/>
          </a:xfrm>
        </p:spPr>
        <p:txBody>
          <a:bodyPr>
            <a:normAutofit fontScale="85000" lnSpcReduction="10000"/>
          </a:bodyPr>
          <a:lstStyle/>
          <a:p>
            <a:pPr marL="0" indent="0">
              <a:lnSpc>
                <a:spcPct val="120000"/>
              </a:lnSpc>
              <a:buNone/>
            </a:pPr>
            <a:r>
              <a:rPr lang="en-GB" sz="3300" b="1" dirty="0">
                <a:solidFill>
                  <a:srgbClr val="D11566"/>
                </a:solidFill>
              </a:rPr>
              <a:t>AIM: </a:t>
            </a:r>
            <a:r>
              <a:rPr lang="en-GB" sz="3300" b="1" dirty="0"/>
              <a:t>To connect with community and give useful voluntary service to others and their communities</a:t>
            </a:r>
          </a:p>
          <a:p>
            <a:pPr marL="0" indent="0">
              <a:lnSpc>
                <a:spcPct val="120000"/>
              </a:lnSpc>
              <a:buNone/>
            </a:pPr>
            <a:r>
              <a:rPr lang="en-US" sz="2400" b="1" dirty="0"/>
              <a:t>Benefits:</a:t>
            </a:r>
          </a:p>
          <a:p>
            <a:pPr>
              <a:lnSpc>
                <a:spcPct val="120000"/>
              </a:lnSpc>
              <a:buFont typeface="Courier New" panose="02070309020205020404" pitchFamily="49" charset="0"/>
              <a:buChar char="o"/>
            </a:pPr>
            <a:r>
              <a:rPr lang="en-US" sz="2400" dirty="0"/>
              <a:t>Learning patience, tolerance, and compassion</a:t>
            </a:r>
          </a:p>
          <a:p>
            <a:pPr>
              <a:lnSpc>
                <a:spcPct val="120000"/>
              </a:lnSpc>
              <a:buFont typeface="Courier New" panose="02070309020205020404" pitchFamily="49" charset="0"/>
              <a:buChar char="o"/>
            </a:pPr>
            <a:r>
              <a:rPr lang="en-US" sz="2400" dirty="0"/>
              <a:t>Increasing awareness of the needs and problems of others</a:t>
            </a:r>
          </a:p>
          <a:p>
            <a:pPr>
              <a:lnSpc>
                <a:spcPct val="120000"/>
              </a:lnSpc>
              <a:buFont typeface="Courier New" panose="02070309020205020404" pitchFamily="49" charset="0"/>
              <a:buChar char="o"/>
            </a:pPr>
            <a:r>
              <a:rPr lang="en-US" sz="2400" dirty="0"/>
              <a:t>Enhancing leadership qualities</a:t>
            </a:r>
          </a:p>
          <a:p>
            <a:pPr>
              <a:lnSpc>
                <a:spcPct val="120000"/>
              </a:lnSpc>
              <a:buFont typeface="Courier New" panose="02070309020205020404" pitchFamily="49" charset="0"/>
              <a:buChar char="o"/>
            </a:pPr>
            <a:r>
              <a:rPr lang="en-US" sz="2400" dirty="0"/>
              <a:t>Making a real difference to the lives of others</a:t>
            </a:r>
          </a:p>
          <a:p>
            <a:pPr>
              <a:lnSpc>
                <a:spcPct val="120000"/>
              </a:lnSpc>
              <a:buFont typeface="Courier New" panose="02070309020205020404" pitchFamily="49" charset="0"/>
              <a:buChar char="o"/>
            </a:pPr>
            <a:r>
              <a:rPr lang="en-US" sz="2400" dirty="0"/>
              <a:t>Accepting the responsibility of commitment to others</a:t>
            </a:r>
          </a:p>
          <a:p>
            <a:pPr>
              <a:lnSpc>
                <a:spcPct val="120000"/>
              </a:lnSpc>
              <a:buFont typeface="Courier New" panose="02070309020205020404" pitchFamily="49" charset="0"/>
              <a:buChar char="o"/>
            </a:pPr>
            <a:r>
              <a:rPr lang="en-US" sz="2400" dirty="0"/>
              <a:t>Meeting new people from different backgrounds</a:t>
            </a:r>
          </a:p>
          <a:p>
            <a:pPr>
              <a:lnSpc>
                <a:spcPct val="120000"/>
              </a:lnSpc>
              <a:buFont typeface="Courier New" panose="02070309020205020404" pitchFamily="49" charset="0"/>
              <a:buChar char="o"/>
            </a:pPr>
            <a:r>
              <a:rPr lang="en-US" sz="2400" dirty="0"/>
              <a:t>Enjoyment and a sense of satisfaction in helping others</a:t>
            </a:r>
          </a:p>
          <a:p>
            <a:pPr marL="0" indent="0">
              <a:lnSpc>
                <a:spcPct val="120000"/>
              </a:lnSpc>
              <a:buNone/>
            </a:pPr>
            <a:endParaRPr lang="en-GB" sz="1000" dirty="0"/>
          </a:p>
        </p:txBody>
      </p:sp>
      <p:sp>
        <p:nvSpPr>
          <p:cNvPr id="6" name="TextBox 5"/>
          <p:cNvSpPr txBox="1"/>
          <p:nvPr/>
        </p:nvSpPr>
        <p:spPr>
          <a:xfrm>
            <a:off x="838200" y="286407"/>
            <a:ext cx="7513320" cy="923330"/>
          </a:xfrm>
          <a:prstGeom prst="rect">
            <a:avLst/>
          </a:prstGeom>
          <a:noFill/>
        </p:spPr>
        <p:txBody>
          <a:bodyPr wrap="square" rtlCol="0">
            <a:spAutoFit/>
          </a:bodyPr>
          <a:lstStyle/>
          <a:p>
            <a:r>
              <a:rPr lang="en-GB" sz="5400" b="1" dirty="0">
                <a:latin typeface="MetaOT-Bold" panose="020B0804030101020102" pitchFamily="34" charset="0"/>
              </a:rPr>
              <a:t>VOLUNTARY SERVICE</a:t>
            </a:r>
          </a:p>
        </p:txBody>
      </p:sp>
      <p:grpSp>
        <p:nvGrpSpPr>
          <p:cNvPr id="2" name="Group 1">
            <a:extLst>
              <a:ext uri="{FF2B5EF4-FFF2-40B4-BE49-F238E27FC236}">
                <a16:creationId xmlns:a16="http://schemas.microsoft.com/office/drawing/2014/main" id="{7455D22A-14B7-41C2-A169-368D7EBB5FB7}"/>
              </a:ext>
            </a:extLst>
          </p:cNvPr>
          <p:cNvGrpSpPr/>
          <p:nvPr/>
        </p:nvGrpSpPr>
        <p:grpSpPr>
          <a:xfrm>
            <a:off x="8237049" y="1447634"/>
            <a:ext cx="3532664" cy="4209902"/>
            <a:chOff x="8237049" y="1447634"/>
            <a:chExt cx="3532664" cy="4209902"/>
          </a:xfrm>
        </p:grpSpPr>
        <p:pic>
          <p:nvPicPr>
            <p:cNvPr id="10" name="Picture 9">
              <a:extLst>
                <a:ext uri="{FF2B5EF4-FFF2-40B4-BE49-F238E27FC236}">
                  <a16:creationId xmlns:a16="http://schemas.microsoft.com/office/drawing/2014/main" id="{CE122C85-1DE3-4591-AE3C-ACA3998A0B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5632" y="3366975"/>
              <a:ext cx="3054081" cy="2290561"/>
            </a:xfrm>
            <a:prstGeom prst="rect">
              <a:avLst/>
            </a:prstGeom>
          </p:spPr>
        </p:pic>
        <p:pic>
          <p:nvPicPr>
            <p:cNvPr id="11" name="Picture 10">
              <a:extLst>
                <a:ext uri="{FF2B5EF4-FFF2-40B4-BE49-F238E27FC236}">
                  <a16:creationId xmlns:a16="http://schemas.microsoft.com/office/drawing/2014/main" id="{AABAEBE1-DB01-46AB-811C-D7BE914D80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2412">
              <a:off x="8237049" y="1447634"/>
              <a:ext cx="3165410" cy="2110273"/>
            </a:xfrm>
            <a:prstGeom prst="rect">
              <a:avLst/>
            </a:prstGeom>
          </p:spPr>
        </p:pic>
      </p:grpSp>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45249" y="6014904"/>
            <a:ext cx="1813617" cy="648582"/>
          </a:xfrm>
          <a:prstGeom prst="rect">
            <a:avLst/>
          </a:prstGeom>
        </p:spPr>
      </p:pic>
    </p:spTree>
    <p:extLst>
      <p:ext uri="{BB962C8B-B14F-4D97-AF65-F5344CB8AC3E}">
        <p14:creationId xmlns:p14="http://schemas.microsoft.com/office/powerpoint/2010/main" val="626589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82540"/>
            <a:ext cx="2128347" cy="610311"/>
          </a:xfrm>
          <a:prstGeom prst="rect">
            <a:avLst/>
          </a:prstGeom>
        </p:spPr>
      </p:pic>
      <p:sp>
        <p:nvSpPr>
          <p:cNvPr id="7" name="Rectangle 6"/>
          <p:cNvSpPr/>
          <p:nvPr/>
        </p:nvSpPr>
        <p:spPr>
          <a:xfrm>
            <a:off x="0" y="1021317"/>
            <a:ext cx="12192000" cy="69682"/>
          </a:xfrm>
          <a:prstGeom prst="rect">
            <a:avLst/>
          </a:prstGeom>
          <a:solidFill>
            <a:srgbClr val="E40046">
              <a:alpha val="73725"/>
            </a:srgbClr>
          </a:solidFill>
          <a:ln>
            <a:solidFill>
              <a:srgbClr val="E4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40046"/>
              </a:solidFill>
            </a:endParaRPr>
          </a:p>
        </p:txBody>
      </p:sp>
      <p:sp>
        <p:nvSpPr>
          <p:cNvPr id="3" name="Content Placeholder 2"/>
          <p:cNvSpPr>
            <a:spLocks noGrp="1"/>
          </p:cNvSpPr>
          <p:nvPr>
            <p:ph idx="1"/>
          </p:nvPr>
        </p:nvSpPr>
        <p:spPr>
          <a:xfrm>
            <a:off x="553329" y="1362233"/>
            <a:ext cx="7655292" cy="865152"/>
          </a:xfrm>
        </p:spPr>
        <p:txBody>
          <a:bodyPr>
            <a:normAutofit/>
          </a:bodyPr>
          <a:lstStyle/>
          <a:p>
            <a:pPr marL="0" indent="0">
              <a:lnSpc>
                <a:spcPct val="120000"/>
              </a:lnSpc>
              <a:buNone/>
            </a:pPr>
            <a:r>
              <a:rPr lang="en-GB" sz="3600" b="1" dirty="0">
                <a:solidFill>
                  <a:srgbClr val="D11566"/>
                </a:solidFill>
              </a:rPr>
              <a:t>EXAMPLES:</a:t>
            </a:r>
          </a:p>
        </p:txBody>
      </p:sp>
      <p:sp>
        <p:nvSpPr>
          <p:cNvPr id="6" name="TextBox 5"/>
          <p:cNvSpPr txBox="1"/>
          <p:nvPr/>
        </p:nvSpPr>
        <p:spPr>
          <a:xfrm>
            <a:off x="838200" y="286407"/>
            <a:ext cx="7513320" cy="923330"/>
          </a:xfrm>
          <a:prstGeom prst="rect">
            <a:avLst/>
          </a:prstGeom>
          <a:noFill/>
        </p:spPr>
        <p:txBody>
          <a:bodyPr wrap="square" rtlCol="0">
            <a:spAutoFit/>
          </a:bodyPr>
          <a:lstStyle/>
          <a:p>
            <a:r>
              <a:rPr lang="en-GB" sz="5400" b="1" dirty="0">
                <a:latin typeface="MetaOT-Bold" panose="020B0804030101020102" pitchFamily="34" charset="0"/>
              </a:rPr>
              <a:t>VOLUNTARY SERVICE</a:t>
            </a:r>
          </a:p>
        </p:txBody>
      </p:sp>
      <p:grpSp>
        <p:nvGrpSpPr>
          <p:cNvPr id="2" name="Group 1">
            <a:extLst>
              <a:ext uri="{FF2B5EF4-FFF2-40B4-BE49-F238E27FC236}">
                <a16:creationId xmlns:a16="http://schemas.microsoft.com/office/drawing/2014/main" id="{7455D22A-14B7-41C2-A169-368D7EBB5FB7}"/>
              </a:ext>
            </a:extLst>
          </p:cNvPr>
          <p:cNvGrpSpPr/>
          <p:nvPr/>
        </p:nvGrpSpPr>
        <p:grpSpPr>
          <a:xfrm>
            <a:off x="8237049" y="1447634"/>
            <a:ext cx="3532664" cy="4209902"/>
            <a:chOff x="8237049" y="1447634"/>
            <a:chExt cx="3532664" cy="4209902"/>
          </a:xfrm>
        </p:grpSpPr>
        <p:pic>
          <p:nvPicPr>
            <p:cNvPr id="10" name="Picture 9">
              <a:extLst>
                <a:ext uri="{FF2B5EF4-FFF2-40B4-BE49-F238E27FC236}">
                  <a16:creationId xmlns:a16="http://schemas.microsoft.com/office/drawing/2014/main" id="{CE122C85-1DE3-4591-AE3C-ACA3998A0B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5632" y="3366975"/>
              <a:ext cx="3054081" cy="2290561"/>
            </a:xfrm>
            <a:prstGeom prst="rect">
              <a:avLst/>
            </a:prstGeom>
          </p:spPr>
        </p:pic>
        <p:pic>
          <p:nvPicPr>
            <p:cNvPr id="11" name="Picture 10">
              <a:extLst>
                <a:ext uri="{FF2B5EF4-FFF2-40B4-BE49-F238E27FC236}">
                  <a16:creationId xmlns:a16="http://schemas.microsoft.com/office/drawing/2014/main" id="{AABAEBE1-DB01-46AB-811C-D7BE914D80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2412">
              <a:off x="8237049" y="1447634"/>
              <a:ext cx="3165410" cy="2110273"/>
            </a:xfrm>
            <a:prstGeom prst="rect">
              <a:avLst/>
            </a:prstGeom>
          </p:spPr>
        </p:pic>
      </p:grpSp>
      <p:sp>
        <p:nvSpPr>
          <p:cNvPr id="4" name="Rectangle 3">
            <a:extLst>
              <a:ext uri="{FF2B5EF4-FFF2-40B4-BE49-F238E27FC236}">
                <a16:creationId xmlns:a16="http://schemas.microsoft.com/office/drawing/2014/main" id="{8B671729-CA09-4865-AD74-694C8B458A29}"/>
              </a:ext>
            </a:extLst>
          </p:cNvPr>
          <p:cNvSpPr/>
          <p:nvPr/>
        </p:nvSpPr>
        <p:spPr>
          <a:xfrm>
            <a:off x="487680" y="2082211"/>
            <a:ext cx="7863840" cy="3708708"/>
          </a:xfrm>
          <a:prstGeom prst="rect">
            <a:avLst/>
          </a:prstGeom>
        </p:spPr>
        <p:txBody>
          <a:bodyPr wrap="square" numCol="2">
            <a:spAutoFit/>
          </a:bodyPr>
          <a:lstStyle/>
          <a:p>
            <a:pPr marL="292100" indent="-285750">
              <a:spcBef>
                <a:spcPts val="600"/>
              </a:spcBef>
              <a:spcAft>
                <a:spcPts val="600"/>
              </a:spcAft>
              <a:buSzPct val="120000"/>
              <a:buFont typeface="Courier New" panose="02070309020205020404" pitchFamily="49" charset="0"/>
              <a:buChar char="o"/>
              <a:defRPr/>
            </a:pPr>
            <a:r>
              <a:rPr lang="en-GB" sz="1900" dirty="0"/>
              <a:t>Participate in a conservation project</a:t>
            </a:r>
          </a:p>
          <a:p>
            <a:pPr marL="292100" indent="-285750">
              <a:spcBef>
                <a:spcPts val="600"/>
              </a:spcBef>
              <a:spcAft>
                <a:spcPts val="600"/>
              </a:spcAft>
              <a:buSzPct val="120000"/>
              <a:buFont typeface="Courier New" panose="02070309020205020404" pitchFamily="49" charset="0"/>
              <a:buChar char="o"/>
              <a:defRPr/>
            </a:pPr>
            <a:r>
              <a:rPr lang="en-US" sz="1900" dirty="0"/>
              <a:t>Care for a public/school garden</a:t>
            </a:r>
          </a:p>
          <a:p>
            <a:pPr marL="292100" indent="-285750">
              <a:spcBef>
                <a:spcPts val="600"/>
              </a:spcBef>
              <a:spcAft>
                <a:spcPts val="600"/>
              </a:spcAft>
              <a:buSzPct val="120000"/>
              <a:buFont typeface="Courier New" panose="02070309020205020404" pitchFamily="49" charset="0"/>
              <a:buChar char="o"/>
              <a:defRPr/>
            </a:pPr>
            <a:r>
              <a:rPr lang="en-US" sz="1900" dirty="0"/>
              <a:t>Help an emergency service team </a:t>
            </a:r>
            <a:r>
              <a:rPr lang="en-US" sz="1900" i="1" dirty="0"/>
              <a:t>(SES, RFS, CFS/CFA, St John Ambulance, Royal Lifesaving)</a:t>
            </a:r>
          </a:p>
          <a:p>
            <a:pPr marL="292100" indent="-285750">
              <a:spcBef>
                <a:spcPts val="600"/>
              </a:spcBef>
              <a:spcAft>
                <a:spcPts val="600"/>
              </a:spcAft>
              <a:buSzPct val="120000"/>
              <a:buFont typeface="Courier New" panose="02070309020205020404" pitchFamily="49" charset="0"/>
              <a:buChar char="o"/>
              <a:defRPr/>
            </a:pPr>
            <a:r>
              <a:rPr lang="en-US" sz="1900" dirty="0"/>
              <a:t>Care for animals under threat</a:t>
            </a:r>
          </a:p>
          <a:p>
            <a:pPr marL="292100" indent="-285750">
              <a:spcBef>
                <a:spcPts val="600"/>
              </a:spcBef>
              <a:spcAft>
                <a:spcPts val="600"/>
              </a:spcAft>
              <a:buSzPct val="120000"/>
              <a:buFont typeface="Courier New" panose="02070309020205020404" pitchFamily="49" charset="0"/>
              <a:buChar char="o"/>
              <a:defRPr/>
            </a:pPr>
            <a:r>
              <a:rPr lang="en-US" sz="1900" dirty="0"/>
              <a:t>Fundraise for a charity</a:t>
            </a:r>
          </a:p>
          <a:p>
            <a:pPr marL="292100" indent="-285750">
              <a:spcBef>
                <a:spcPts val="600"/>
              </a:spcBef>
              <a:spcAft>
                <a:spcPts val="600"/>
              </a:spcAft>
              <a:buSzPct val="120000"/>
              <a:buFont typeface="Courier New" panose="02070309020205020404" pitchFamily="49" charset="0"/>
              <a:buChar char="o"/>
              <a:defRPr/>
            </a:pPr>
            <a:r>
              <a:rPr lang="en-US" sz="1900" dirty="0"/>
              <a:t>Help at a charity clothing store</a:t>
            </a:r>
          </a:p>
          <a:p>
            <a:pPr marL="292100" indent="-285750">
              <a:spcBef>
                <a:spcPts val="600"/>
              </a:spcBef>
              <a:spcAft>
                <a:spcPts val="600"/>
              </a:spcAft>
              <a:buSzPct val="120000"/>
              <a:buFont typeface="Courier New" panose="02070309020205020404" pitchFamily="49" charset="0"/>
              <a:buChar char="o"/>
              <a:defRPr/>
            </a:pPr>
            <a:r>
              <a:rPr lang="en-US" sz="1900" dirty="0"/>
              <a:t>Act in a leadership role</a:t>
            </a:r>
          </a:p>
          <a:p>
            <a:pPr marL="292100" indent="-285750">
              <a:spcBef>
                <a:spcPts val="600"/>
              </a:spcBef>
              <a:spcAft>
                <a:spcPts val="600"/>
              </a:spcAft>
              <a:buSzPct val="120000"/>
              <a:buFont typeface="Courier New" panose="02070309020205020404" pitchFamily="49" charset="0"/>
              <a:buChar char="o"/>
              <a:defRPr/>
            </a:pPr>
            <a:r>
              <a:rPr lang="en-US" sz="1900" dirty="0"/>
              <a:t>Teach a person to read or write.</a:t>
            </a:r>
          </a:p>
          <a:p>
            <a:pPr marL="292100" indent="-285750">
              <a:spcBef>
                <a:spcPts val="600"/>
              </a:spcBef>
              <a:spcAft>
                <a:spcPts val="600"/>
              </a:spcAft>
              <a:buSzPct val="120000"/>
              <a:buFont typeface="Courier New" panose="02070309020205020404" pitchFamily="49" charset="0"/>
              <a:buChar char="o"/>
              <a:defRPr/>
            </a:pPr>
            <a:r>
              <a:rPr lang="en-US" sz="1900" dirty="0"/>
              <a:t>Assist in the teaching of primary school children.</a:t>
            </a:r>
          </a:p>
          <a:p>
            <a:pPr marL="292100" indent="-285750">
              <a:spcBef>
                <a:spcPts val="600"/>
              </a:spcBef>
              <a:spcAft>
                <a:spcPts val="600"/>
              </a:spcAft>
              <a:buSzPct val="120000"/>
              <a:buFont typeface="Courier New" panose="02070309020205020404" pitchFamily="49" charset="0"/>
              <a:buChar char="o"/>
              <a:defRPr/>
            </a:pPr>
            <a:r>
              <a:rPr lang="en-US" sz="1900" dirty="0"/>
              <a:t>Visit people in need, such as elderly or disabled people</a:t>
            </a:r>
          </a:p>
          <a:p>
            <a:pPr marL="292100" indent="-285750">
              <a:spcBef>
                <a:spcPts val="600"/>
              </a:spcBef>
              <a:spcAft>
                <a:spcPts val="600"/>
              </a:spcAft>
              <a:buSzPct val="120000"/>
              <a:buFont typeface="Courier New" panose="02070309020205020404" pitchFamily="49" charset="0"/>
              <a:buChar char="o"/>
              <a:defRPr/>
            </a:pPr>
            <a:r>
              <a:rPr lang="en-US" sz="1900" dirty="0"/>
              <a:t>Voluntary work in hospitals, libraries and care centers</a:t>
            </a:r>
          </a:p>
          <a:p>
            <a:pPr marL="292100" indent="-285750">
              <a:spcBef>
                <a:spcPts val="600"/>
              </a:spcBef>
              <a:spcAft>
                <a:spcPts val="600"/>
              </a:spcAft>
              <a:buSzPct val="120000"/>
              <a:buFont typeface="Courier New" panose="02070309020205020404" pitchFamily="49" charset="0"/>
              <a:buChar char="o"/>
              <a:defRPr/>
            </a:pPr>
            <a:r>
              <a:rPr lang="en-US" sz="1900" dirty="0"/>
              <a:t>Coach your local junior sporting team</a:t>
            </a:r>
          </a:p>
        </p:txBody>
      </p:sp>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956096" y="6045698"/>
            <a:ext cx="1931104" cy="690597"/>
          </a:xfrm>
          <a:prstGeom prst="rect">
            <a:avLst/>
          </a:prstGeom>
        </p:spPr>
      </p:pic>
    </p:spTree>
    <p:extLst>
      <p:ext uri="{BB962C8B-B14F-4D97-AF65-F5344CB8AC3E}">
        <p14:creationId xmlns:p14="http://schemas.microsoft.com/office/powerpoint/2010/main" val="4195070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10702"/>
            <a:ext cx="2378868" cy="682149"/>
          </a:xfrm>
          <a:prstGeom prst="rect">
            <a:avLst/>
          </a:prstGeom>
        </p:spPr>
      </p:pic>
      <p:sp>
        <p:nvSpPr>
          <p:cNvPr id="7" name="Rectangle 6"/>
          <p:cNvSpPr/>
          <p:nvPr/>
        </p:nvSpPr>
        <p:spPr>
          <a:xfrm>
            <a:off x="0" y="1021317"/>
            <a:ext cx="12192000" cy="69682"/>
          </a:xfrm>
          <a:prstGeom prst="rect">
            <a:avLst/>
          </a:prstGeom>
          <a:solidFill>
            <a:srgbClr val="FDB91E">
              <a:alpha val="73725"/>
            </a:srgbClr>
          </a:solidFill>
          <a:ln>
            <a:solidFill>
              <a:srgbClr val="FDB9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517787" y="1347138"/>
            <a:ext cx="8288588" cy="4772307"/>
          </a:xfrm>
        </p:spPr>
        <p:txBody>
          <a:bodyPr>
            <a:normAutofit fontScale="25000" lnSpcReduction="20000"/>
          </a:bodyPr>
          <a:lstStyle/>
          <a:p>
            <a:pPr marL="0" indent="0">
              <a:lnSpc>
                <a:spcPct val="120000"/>
              </a:lnSpc>
              <a:buNone/>
            </a:pPr>
            <a:r>
              <a:rPr lang="en-GB" sz="12000" b="1" dirty="0">
                <a:solidFill>
                  <a:schemeClr val="accent4"/>
                </a:solidFill>
              </a:rPr>
              <a:t>AIM:</a:t>
            </a:r>
            <a:r>
              <a:rPr lang="en-GB" sz="12000" dirty="0">
                <a:solidFill>
                  <a:schemeClr val="accent4"/>
                </a:solidFill>
              </a:rPr>
              <a:t> </a:t>
            </a:r>
            <a:r>
              <a:rPr lang="en-GB" sz="12000" b="1" dirty="0"/>
              <a:t>To stimulate a spirit of adventure and discovery whilst undertaking a journey in a group</a:t>
            </a:r>
          </a:p>
          <a:p>
            <a:pPr marL="0" indent="0">
              <a:lnSpc>
                <a:spcPct val="120000"/>
              </a:lnSpc>
              <a:buNone/>
            </a:pPr>
            <a:r>
              <a:rPr lang="en-GB" sz="8000" b="1" dirty="0"/>
              <a:t>Benefits:</a:t>
            </a:r>
          </a:p>
          <a:p>
            <a:pPr>
              <a:lnSpc>
                <a:spcPct val="120000"/>
              </a:lnSpc>
              <a:buFont typeface="Courier New" panose="02070309020205020404" pitchFamily="49" charset="0"/>
              <a:buChar char="o"/>
            </a:pPr>
            <a:r>
              <a:rPr lang="en-US" sz="8000" dirty="0"/>
              <a:t>Working as part of a team</a:t>
            </a:r>
          </a:p>
          <a:p>
            <a:pPr>
              <a:lnSpc>
                <a:spcPct val="120000"/>
              </a:lnSpc>
              <a:buFont typeface="Courier New" panose="02070309020205020404" pitchFamily="49" charset="0"/>
              <a:buChar char="o"/>
            </a:pPr>
            <a:r>
              <a:rPr lang="en-AU" sz="8000" dirty="0"/>
              <a:t>Enhancing leadership skills</a:t>
            </a:r>
          </a:p>
          <a:p>
            <a:pPr>
              <a:lnSpc>
                <a:spcPct val="120000"/>
              </a:lnSpc>
              <a:buFont typeface="Courier New" panose="02070309020205020404" pitchFamily="49" charset="0"/>
              <a:buChar char="o"/>
            </a:pPr>
            <a:r>
              <a:rPr lang="en-US" sz="8000" dirty="0"/>
              <a:t>Improving planning and </a:t>
            </a:r>
            <a:r>
              <a:rPr lang="en-US" sz="8000" dirty="0" err="1"/>
              <a:t>organisational</a:t>
            </a:r>
            <a:r>
              <a:rPr lang="en-US" sz="8000" dirty="0"/>
              <a:t> ability</a:t>
            </a:r>
          </a:p>
          <a:p>
            <a:pPr>
              <a:lnSpc>
                <a:spcPct val="120000"/>
              </a:lnSpc>
              <a:buFont typeface="Courier New" panose="02070309020205020404" pitchFamily="49" charset="0"/>
              <a:buChar char="o"/>
            </a:pPr>
            <a:r>
              <a:rPr lang="en-US" sz="8000" dirty="0"/>
              <a:t>Developing self‐reliance and independence</a:t>
            </a:r>
          </a:p>
          <a:p>
            <a:pPr>
              <a:lnSpc>
                <a:spcPct val="120000"/>
              </a:lnSpc>
              <a:buFont typeface="Courier New" panose="02070309020205020404" pitchFamily="49" charset="0"/>
              <a:buChar char="o"/>
            </a:pPr>
            <a:r>
              <a:rPr lang="en-US" sz="8000" dirty="0"/>
              <a:t>Developing health and fitness</a:t>
            </a:r>
          </a:p>
          <a:p>
            <a:pPr>
              <a:lnSpc>
                <a:spcPct val="120000"/>
              </a:lnSpc>
              <a:buFont typeface="Courier New" panose="02070309020205020404" pitchFamily="49" charset="0"/>
              <a:buChar char="o"/>
            </a:pPr>
            <a:r>
              <a:rPr lang="en-US" sz="8000" dirty="0"/>
              <a:t>Experiencing and appreciating the outdoor environment</a:t>
            </a:r>
          </a:p>
          <a:p>
            <a:pPr>
              <a:lnSpc>
                <a:spcPct val="120000"/>
              </a:lnSpc>
              <a:buFont typeface="Courier New" panose="02070309020205020404" pitchFamily="49" charset="0"/>
              <a:buChar char="o"/>
            </a:pPr>
            <a:r>
              <a:rPr lang="en-US" sz="8000" dirty="0"/>
              <a:t>Gaining the appropriate knowledge and skills to journey safely in that environment</a:t>
            </a:r>
          </a:p>
          <a:p>
            <a:pPr marL="0" indent="0">
              <a:lnSpc>
                <a:spcPct val="120000"/>
              </a:lnSpc>
              <a:buNone/>
            </a:pPr>
            <a:endParaRPr lang="en-GB" b="1" dirty="0"/>
          </a:p>
        </p:txBody>
      </p:sp>
      <p:sp>
        <p:nvSpPr>
          <p:cNvPr id="6" name="TextBox 5"/>
          <p:cNvSpPr txBox="1"/>
          <p:nvPr/>
        </p:nvSpPr>
        <p:spPr>
          <a:xfrm>
            <a:off x="838200" y="286407"/>
            <a:ext cx="8288588" cy="923330"/>
          </a:xfrm>
          <a:prstGeom prst="rect">
            <a:avLst/>
          </a:prstGeom>
          <a:noFill/>
        </p:spPr>
        <p:txBody>
          <a:bodyPr wrap="square" rtlCol="0">
            <a:spAutoFit/>
          </a:bodyPr>
          <a:lstStyle/>
          <a:p>
            <a:r>
              <a:rPr lang="en-GB" sz="5400" b="1" dirty="0">
                <a:latin typeface="MetaOT-Bold" panose="020B0804030101020102" pitchFamily="34" charset="0"/>
              </a:rPr>
              <a:t>ADVENTUROUS JOURNEY</a:t>
            </a:r>
          </a:p>
        </p:txBody>
      </p:sp>
      <p:grpSp>
        <p:nvGrpSpPr>
          <p:cNvPr id="2" name="Group 1">
            <a:extLst>
              <a:ext uri="{FF2B5EF4-FFF2-40B4-BE49-F238E27FC236}">
                <a16:creationId xmlns:a16="http://schemas.microsoft.com/office/drawing/2014/main" id="{0A182CCC-EAF4-4667-8369-7C43E951861B}"/>
              </a:ext>
            </a:extLst>
          </p:cNvPr>
          <p:cNvGrpSpPr/>
          <p:nvPr/>
        </p:nvGrpSpPr>
        <p:grpSpPr>
          <a:xfrm>
            <a:off x="8607404" y="1426855"/>
            <a:ext cx="3305666" cy="3989862"/>
            <a:chOff x="8607404" y="1426855"/>
            <a:chExt cx="3305666" cy="3989862"/>
          </a:xfrm>
        </p:grpSpPr>
        <p:pic>
          <p:nvPicPr>
            <p:cNvPr id="10" name="Picture 9">
              <a:extLst>
                <a:ext uri="{FF2B5EF4-FFF2-40B4-BE49-F238E27FC236}">
                  <a16:creationId xmlns:a16="http://schemas.microsoft.com/office/drawing/2014/main" id="{FCE9D385-71A2-4BAE-8F86-5639D6BA7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404" y="1426855"/>
              <a:ext cx="3305666" cy="2479250"/>
            </a:xfrm>
            <a:prstGeom prst="rect">
              <a:avLst/>
            </a:prstGeom>
          </p:spPr>
        </p:pic>
        <p:pic>
          <p:nvPicPr>
            <p:cNvPr id="11" name="Picture 10">
              <a:extLst>
                <a:ext uri="{FF2B5EF4-FFF2-40B4-BE49-F238E27FC236}">
                  <a16:creationId xmlns:a16="http://schemas.microsoft.com/office/drawing/2014/main" id="{46142873-3F24-4C6B-8125-C229EDF16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8541">
              <a:off x="8754888" y="3305113"/>
              <a:ext cx="2815472" cy="2111604"/>
            </a:xfrm>
            <a:prstGeom prst="rect">
              <a:avLst/>
            </a:prstGeom>
          </p:spPr>
        </p:pic>
      </p:grpSp>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57775" y="5924952"/>
            <a:ext cx="1891023" cy="676264"/>
          </a:xfrm>
          <a:prstGeom prst="rect">
            <a:avLst/>
          </a:prstGeom>
        </p:spPr>
      </p:pic>
    </p:spTree>
    <p:extLst>
      <p:ext uri="{BB962C8B-B14F-4D97-AF65-F5344CB8AC3E}">
        <p14:creationId xmlns:p14="http://schemas.microsoft.com/office/powerpoint/2010/main" val="519498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57397"/>
            <a:ext cx="2216029" cy="635454"/>
          </a:xfrm>
          <a:prstGeom prst="rect">
            <a:avLst/>
          </a:prstGeom>
        </p:spPr>
      </p:pic>
      <p:sp>
        <p:nvSpPr>
          <p:cNvPr id="7" name="Rectangle 6"/>
          <p:cNvSpPr/>
          <p:nvPr/>
        </p:nvSpPr>
        <p:spPr>
          <a:xfrm>
            <a:off x="0" y="1021317"/>
            <a:ext cx="12192000" cy="69682"/>
          </a:xfrm>
          <a:prstGeom prst="rect">
            <a:avLst/>
          </a:prstGeom>
          <a:solidFill>
            <a:srgbClr val="FDB91E">
              <a:alpha val="73725"/>
            </a:srgbClr>
          </a:solidFill>
          <a:ln>
            <a:solidFill>
              <a:srgbClr val="FDB9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517787" y="1168940"/>
            <a:ext cx="2916625" cy="852111"/>
          </a:xfrm>
        </p:spPr>
        <p:txBody>
          <a:bodyPr>
            <a:normAutofit/>
          </a:bodyPr>
          <a:lstStyle/>
          <a:p>
            <a:pPr marL="0" indent="0">
              <a:lnSpc>
                <a:spcPct val="120000"/>
              </a:lnSpc>
              <a:buNone/>
            </a:pPr>
            <a:r>
              <a:rPr lang="en-GB" sz="3600" b="1" dirty="0">
                <a:solidFill>
                  <a:schemeClr val="accent4"/>
                </a:solidFill>
              </a:rPr>
              <a:t>EXAMPLES:</a:t>
            </a:r>
            <a:endParaRPr lang="en-GB" sz="3600" dirty="0">
              <a:solidFill>
                <a:schemeClr val="accent4"/>
              </a:solidFill>
            </a:endParaRPr>
          </a:p>
          <a:p>
            <a:pPr marL="0" indent="0">
              <a:lnSpc>
                <a:spcPct val="120000"/>
              </a:lnSpc>
              <a:buNone/>
            </a:pPr>
            <a:endParaRPr lang="en-GB" sz="700" b="1" dirty="0">
              <a:solidFill>
                <a:schemeClr val="accent4"/>
              </a:solidFill>
            </a:endParaRPr>
          </a:p>
        </p:txBody>
      </p:sp>
      <p:sp>
        <p:nvSpPr>
          <p:cNvPr id="6" name="TextBox 5"/>
          <p:cNvSpPr txBox="1"/>
          <p:nvPr/>
        </p:nvSpPr>
        <p:spPr>
          <a:xfrm>
            <a:off x="838200" y="286407"/>
            <a:ext cx="8288588" cy="923330"/>
          </a:xfrm>
          <a:prstGeom prst="rect">
            <a:avLst/>
          </a:prstGeom>
          <a:noFill/>
        </p:spPr>
        <p:txBody>
          <a:bodyPr wrap="square" rtlCol="0">
            <a:spAutoFit/>
          </a:bodyPr>
          <a:lstStyle/>
          <a:p>
            <a:r>
              <a:rPr lang="en-GB" sz="5400" b="1" dirty="0">
                <a:latin typeface="MetaOT-Bold" panose="020B0804030101020102" pitchFamily="34" charset="0"/>
              </a:rPr>
              <a:t>ADVENTUROUS JOURNEY</a:t>
            </a:r>
          </a:p>
        </p:txBody>
      </p:sp>
      <p:grpSp>
        <p:nvGrpSpPr>
          <p:cNvPr id="2" name="Group 1">
            <a:extLst>
              <a:ext uri="{FF2B5EF4-FFF2-40B4-BE49-F238E27FC236}">
                <a16:creationId xmlns:a16="http://schemas.microsoft.com/office/drawing/2014/main" id="{0A182CCC-EAF4-4667-8369-7C43E951861B}"/>
              </a:ext>
            </a:extLst>
          </p:cNvPr>
          <p:cNvGrpSpPr/>
          <p:nvPr/>
        </p:nvGrpSpPr>
        <p:grpSpPr>
          <a:xfrm>
            <a:off x="8607404" y="1426855"/>
            <a:ext cx="3305666" cy="3989862"/>
            <a:chOff x="8607404" y="1426855"/>
            <a:chExt cx="3305666" cy="3989862"/>
          </a:xfrm>
        </p:grpSpPr>
        <p:pic>
          <p:nvPicPr>
            <p:cNvPr id="10" name="Picture 9">
              <a:extLst>
                <a:ext uri="{FF2B5EF4-FFF2-40B4-BE49-F238E27FC236}">
                  <a16:creationId xmlns:a16="http://schemas.microsoft.com/office/drawing/2014/main" id="{FCE9D385-71A2-4BAE-8F86-5639D6BA7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404" y="1426855"/>
              <a:ext cx="3305666" cy="2479250"/>
            </a:xfrm>
            <a:prstGeom prst="rect">
              <a:avLst/>
            </a:prstGeom>
          </p:spPr>
        </p:pic>
        <p:pic>
          <p:nvPicPr>
            <p:cNvPr id="11" name="Picture 10">
              <a:extLst>
                <a:ext uri="{FF2B5EF4-FFF2-40B4-BE49-F238E27FC236}">
                  <a16:creationId xmlns:a16="http://schemas.microsoft.com/office/drawing/2014/main" id="{46142873-3F24-4C6B-8125-C229EDF16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8541">
              <a:off x="8754888" y="3305113"/>
              <a:ext cx="2815472" cy="2111604"/>
            </a:xfrm>
            <a:prstGeom prst="rect">
              <a:avLst/>
            </a:prstGeom>
          </p:spPr>
        </p:pic>
      </p:grpSp>
      <p:graphicFrame>
        <p:nvGraphicFramePr>
          <p:cNvPr id="3" name="Table 3">
            <a:extLst>
              <a:ext uri="{FF2B5EF4-FFF2-40B4-BE49-F238E27FC236}">
                <a16:creationId xmlns:a16="http://schemas.microsoft.com/office/drawing/2014/main" id="{5C40E953-EE16-4815-ACDD-0660475FC4CE}"/>
              </a:ext>
            </a:extLst>
          </p:cNvPr>
          <p:cNvGraphicFramePr>
            <a:graphicFrameLocks noGrp="1"/>
          </p:cNvGraphicFramePr>
          <p:nvPr>
            <p:extLst>
              <p:ext uri="{D42A27DB-BD31-4B8C-83A1-F6EECF244321}">
                <p14:modId xmlns:p14="http://schemas.microsoft.com/office/powerpoint/2010/main" val="4167164497"/>
              </p:ext>
            </p:extLst>
          </p:nvPr>
        </p:nvGraphicFramePr>
        <p:xfrm>
          <a:off x="513242" y="1825910"/>
          <a:ext cx="7898936" cy="4010774"/>
        </p:xfrm>
        <a:graphic>
          <a:graphicData uri="http://schemas.openxmlformats.org/drawingml/2006/table">
            <a:tbl>
              <a:tblPr firstRow="1" bandRow="1">
                <a:tableStyleId>{00A15C55-8517-42AA-B614-E9B94910E393}</a:tableStyleId>
              </a:tblPr>
              <a:tblGrid>
                <a:gridCol w="3936512">
                  <a:extLst>
                    <a:ext uri="{9D8B030D-6E8A-4147-A177-3AD203B41FA5}">
                      <a16:colId xmlns:a16="http://schemas.microsoft.com/office/drawing/2014/main" val="4264570673"/>
                    </a:ext>
                  </a:extLst>
                </a:gridCol>
                <a:gridCol w="3962424">
                  <a:extLst>
                    <a:ext uri="{9D8B030D-6E8A-4147-A177-3AD203B41FA5}">
                      <a16:colId xmlns:a16="http://schemas.microsoft.com/office/drawing/2014/main" val="4034726443"/>
                    </a:ext>
                  </a:extLst>
                </a:gridCol>
              </a:tblGrid>
              <a:tr h="389043">
                <a:tc>
                  <a:txBody>
                    <a:bodyPr/>
                    <a:lstStyle/>
                    <a:p>
                      <a:r>
                        <a:rPr lang="en-AU" dirty="0"/>
                        <a:t>EXPEDITION</a:t>
                      </a:r>
                    </a:p>
                  </a:txBody>
                  <a:tcPr/>
                </a:tc>
                <a:tc>
                  <a:txBody>
                    <a:bodyPr/>
                    <a:lstStyle/>
                    <a:p>
                      <a:r>
                        <a:rPr lang="en-AU" dirty="0"/>
                        <a:t>EXPLORATION</a:t>
                      </a:r>
                    </a:p>
                  </a:txBody>
                  <a:tcPr/>
                </a:tc>
                <a:extLst>
                  <a:ext uri="{0D108BD9-81ED-4DB2-BD59-A6C34878D82A}">
                    <a16:rowId xmlns:a16="http://schemas.microsoft.com/office/drawing/2014/main" val="2727284536"/>
                  </a:ext>
                </a:extLst>
              </a:tr>
              <a:tr h="3621731">
                <a:tc>
                  <a:txBody>
                    <a:bodyPr/>
                    <a:lstStyle/>
                    <a:p>
                      <a:pPr marL="285750" indent="-285750">
                        <a:lnSpc>
                          <a:spcPct val="150000"/>
                        </a:lnSpc>
                        <a:buFont typeface="Courier New" panose="02070309020205020404" pitchFamily="49" charset="0"/>
                        <a:buChar char="o"/>
                      </a:pPr>
                      <a:r>
                        <a:rPr lang="en-US" dirty="0"/>
                        <a:t>Hiking </a:t>
                      </a:r>
                    </a:p>
                    <a:p>
                      <a:pPr marL="285750" indent="-285750">
                        <a:lnSpc>
                          <a:spcPct val="150000"/>
                        </a:lnSpc>
                        <a:buFont typeface="Courier New" panose="02070309020205020404" pitchFamily="49" charset="0"/>
                        <a:buChar char="o"/>
                      </a:pPr>
                      <a:r>
                        <a:rPr lang="en-US" dirty="0"/>
                        <a:t>Canoeing</a:t>
                      </a:r>
                    </a:p>
                    <a:p>
                      <a:pPr marL="285750" indent="-285750">
                        <a:lnSpc>
                          <a:spcPct val="150000"/>
                        </a:lnSpc>
                        <a:buFont typeface="Courier New" panose="02070309020205020404" pitchFamily="49" charset="0"/>
                        <a:buChar char="o"/>
                      </a:pPr>
                      <a:r>
                        <a:rPr lang="en-US" dirty="0"/>
                        <a:t>Cycling</a:t>
                      </a:r>
                    </a:p>
                    <a:p>
                      <a:pPr marL="285750" indent="-285750">
                        <a:lnSpc>
                          <a:spcPct val="150000"/>
                        </a:lnSpc>
                        <a:buFont typeface="Courier New" panose="02070309020205020404" pitchFamily="49" charset="0"/>
                        <a:buChar char="o"/>
                      </a:pPr>
                      <a:r>
                        <a:rPr lang="en-US" dirty="0"/>
                        <a:t>Horse riding</a:t>
                      </a:r>
                    </a:p>
                    <a:p>
                      <a:pPr marL="285750" indent="-285750">
                        <a:lnSpc>
                          <a:spcPct val="150000"/>
                        </a:lnSpc>
                        <a:buFont typeface="Courier New" panose="02070309020205020404" pitchFamily="49" charset="0"/>
                        <a:buChar char="o"/>
                      </a:pPr>
                      <a:r>
                        <a:rPr lang="en-US" dirty="0"/>
                        <a:t>Rafting</a:t>
                      </a:r>
                    </a:p>
                    <a:p>
                      <a:pPr marL="285750" indent="-285750">
                        <a:lnSpc>
                          <a:spcPct val="150000"/>
                        </a:lnSpc>
                        <a:buFont typeface="Courier New" panose="02070309020205020404" pitchFamily="49" charset="0"/>
                        <a:buChar char="o"/>
                      </a:pPr>
                      <a:r>
                        <a:rPr lang="en-US" dirty="0"/>
                        <a:t>Sailing</a:t>
                      </a:r>
                    </a:p>
                    <a:p>
                      <a:pPr marL="285750" indent="-285750">
                        <a:lnSpc>
                          <a:spcPct val="150000"/>
                        </a:lnSpc>
                        <a:buFont typeface="Courier New" panose="02070309020205020404" pitchFamily="49" charset="0"/>
                        <a:buChar char="o"/>
                      </a:pPr>
                      <a:r>
                        <a:rPr lang="en-US" dirty="0"/>
                        <a:t>Cross country skiing</a:t>
                      </a:r>
                    </a:p>
                    <a:p>
                      <a:pPr marL="285750" indent="-285750">
                        <a:lnSpc>
                          <a:spcPct val="150000"/>
                        </a:lnSpc>
                        <a:buFont typeface="Courier New" panose="02070309020205020404" pitchFamily="49" charset="0"/>
                        <a:buChar char="o"/>
                      </a:pPr>
                      <a:r>
                        <a:rPr lang="en-US" dirty="0" err="1"/>
                        <a:t>Motorised</a:t>
                      </a:r>
                      <a:r>
                        <a:rPr lang="en-US" dirty="0"/>
                        <a:t> vehicles (</a:t>
                      </a:r>
                      <a:r>
                        <a:rPr lang="en-US" dirty="0" err="1"/>
                        <a:t>eg</a:t>
                      </a:r>
                      <a:r>
                        <a:rPr lang="en-US" dirty="0"/>
                        <a:t> off-road)</a:t>
                      </a:r>
                      <a:endParaRPr lang="en-AU" dirty="0"/>
                    </a:p>
                  </a:txBody>
                  <a:tcPr/>
                </a:tc>
                <a:tc>
                  <a:txBody>
                    <a:bodyPr/>
                    <a:lstStyle/>
                    <a:p>
                      <a:pPr marL="285750" indent="-285750">
                        <a:lnSpc>
                          <a:spcPct val="150000"/>
                        </a:lnSpc>
                        <a:buFont typeface="Courier New" panose="02070309020205020404" pitchFamily="49" charset="0"/>
                        <a:buChar char="o"/>
                      </a:pPr>
                      <a:r>
                        <a:rPr lang="en-US" dirty="0"/>
                        <a:t>Scientific/Geographic explorations</a:t>
                      </a:r>
                    </a:p>
                    <a:p>
                      <a:pPr marL="285750" indent="-285750">
                        <a:lnSpc>
                          <a:spcPct val="150000"/>
                        </a:lnSpc>
                        <a:buFont typeface="Courier New" panose="02070309020205020404" pitchFamily="49" charset="0"/>
                        <a:buChar char="o"/>
                      </a:pPr>
                      <a:r>
                        <a:rPr lang="en-US" dirty="0"/>
                        <a:t>Historical/Cultural trips</a:t>
                      </a:r>
                    </a:p>
                    <a:p>
                      <a:pPr marL="285750" indent="-285750">
                        <a:lnSpc>
                          <a:spcPct val="150000"/>
                        </a:lnSpc>
                        <a:buFont typeface="Courier New" panose="02070309020205020404" pitchFamily="49" charset="0"/>
                        <a:buChar char="o"/>
                      </a:pPr>
                      <a:r>
                        <a:rPr lang="en-US" dirty="0"/>
                        <a:t>Flora/Fauna studies</a:t>
                      </a:r>
                    </a:p>
                    <a:p>
                      <a:pPr marL="285750" indent="-285750">
                        <a:lnSpc>
                          <a:spcPct val="150000"/>
                        </a:lnSpc>
                        <a:buFont typeface="Courier New" panose="02070309020205020404" pitchFamily="49" charset="0"/>
                        <a:buChar char="o"/>
                      </a:pPr>
                      <a:r>
                        <a:rPr lang="en-US" dirty="0"/>
                        <a:t>Mapping shipwrecks</a:t>
                      </a:r>
                    </a:p>
                    <a:p>
                      <a:pPr marL="285750" indent="-285750">
                        <a:lnSpc>
                          <a:spcPct val="150000"/>
                        </a:lnSpc>
                        <a:buFont typeface="Courier New" panose="02070309020205020404" pitchFamily="49" charset="0"/>
                        <a:buChar char="o"/>
                      </a:pPr>
                      <a:r>
                        <a:rPr lang="en-US" dirty="0"/>
                        <a:t>Exploration of old cemeteries in a region</a:t>
                      </a:r>
                    </a:p>
                    <a:p>
                      <a:pPr marL="285750" indent="-285750">
                        <a:lnSpc>
                          <a:spcPct val="150000"/>
                        </a:lnSpc>
                        <a:buFont typeface="Courier New" panose="02070309020205020404" pitchFamily="49" charset="0"/>
                        <a:buChar char="o"/>
                      </a:pPr>
                      <a:r>
                        <a:rPr lang="en-US" dirty="0"/>
                        <a:t>Experience and understand other languages/cultures</a:t>
                      </a:r>
                      <a:endParaRPr lang="en-AU" dirty="0"/>
                    </a:p>
                  </a:txBody>
                  <a:tcPr/>
                </a:tc>
                <a:extLst>
                  <a:ext uri="{0D108BD9-81ED-4DB2-BD59-A6C34878D82A}">
                    <a16:rowId xmlns:a16="http://schemas.microsoft.com/office/drawing/2014/main" val="3565766998"/>
                  </a:ext>
                </a:extLst>
              </a:tr>
            </a:tbl>
          </a:graphicData>
        </a:graphic>
      </p:graphicFrame>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45249" y="5991556"/>
            <a:ext cx="1878904" cy="671930"/>
          </a:xfrm>
          <a:prstGeom prst="rect">
            <a:avLst/>
          </a:prstGeom>
        </p:spPr>
      </p:pic>
    </p:spTree>
    <p:extLst>
      <p:ext uri="{BB962C8B-B14F-4D97-AF65-F5344CB8AC3E}">
        <p14:creationId xmlns:p14="http://schemas.microsoft.com/office/powerpoint/2010/main" val="844802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26" y="6066029"/>
            <a:ext cx="2285445" cy="655360"/>
          </a:xfrm>
          <a:prstGeom prst="rect">
            <a:avLst/>
          </a:prstGeom>
        </p:spPr>
      </p:pic>
      <p:grpSp>
        <p:nvGrpSpPr>
          <p:cNvPr id="3" name="Group 2">
            <a:extLst>
              <a:ext uri="{FF2B5EF4-FFF2-40B4-BE49-F238E27FC236}">
                <a16:creationId xmlns:a16="http://schemas.microsoft.com/office/drawing/2014/main" id="{18B3FB58-9D13-42AD-A376-9A2061C0EB0D}"/>
              </a:ext>
            </a:extLst>
          </p:cNvPr>
          <p:cNvGrpSpPr/>
          <p:nvPr/>
        </p:nvGrpSpPr>
        <p:grpSpPr>
          <a:xfrm>
            <a:off x="1498255" y="460152"/>
            <a:ext cx="9195488" cy="4743721"/>
            <a:chOff x="1991620" y="1872292"/>
            <a:chExt cx="7785238" cy="2814629"/>
          </a:xfrm>
        </p:grpSpPr>
        <p:sp>
          <p:nvSpPr>
            <p:cNvPr id="15" name="TextBox 14">
              <a:extLst>
                <a:ext uri="{FF2B5EF4-FFF2-40B4-BE49-F238E27FC236}">
                  <a16:creationId xmlns:a16="http://schemas.microsoft.com/office/drawing/2014/main" id="{D8ADFD3C-CDA2-4855-AB2B-51CC608491ED}"/>
                </a:ext>
              </a:extLst>
            </p:cNvPr>
            <p:cNvSpPr txBox="1"/>
            <p:nvPr/>
          </p:nvSpPr>
          <p:spPr>
            <a:xfrm>
              <a:off x="1991621" y="1872292"/>
              <a:ext cx="7785237" cy="584775"/>
            </a:xfrm>
            <a:prstGeom prst="rect">
              <a:avLst/>
            </a:prstGeom>
            <a:solidFill>
              <a:srgbClr val="009EC8"/>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algn="ctr"/>
              <a:r>
                <a:rPr lang="en-AU" sz="3200" dirty="0">
                  <a:solidFill>
                    <a:schemeClr val="bg1"/>
                  </a:solidFill>
                </a:rPr>
                <a:t>SELECT YOUR ACTIVITY</a:t>
              </a:r>
            </a:p>
          </p:txBody>
        </p:sp>
        <p:sp>
          <p:nvSpPr>
            <p:cNvPr id="16" name="TextBox 15">
              <a:extLst>
                <a:ext uri="{FF2B5EF4-FFF2-40B4-BE49-F238E27FC236}">
                  <a16:creationId xmlns:a16="http://schemas.microsoft.com/office/drawing/2014/main" id="{97E43805-AD6A-4CDA-B794-11A24CB3101A}"/>
                </a:ext>
              </a:extLst>
            </p:cNvPr>
            <p:cNvSpPr txBox="1"/>
            <p:nvPr/>
          </p:nvSpPr>
          <p:spPr>
            <a:xfrm>
              <a:off x="1991621" y="2697342"/>
              <a:ext cx="7785237" cy="584775"/>
            </a:xfrm>
            <a:prstGeom prst="rect">
              <a:avLst/>
            </a:prstGeom>
            <a:solidFill>
              <a:srgbClr val="71A100"/>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algn="ctr"/>
              <a:r>
                <a:rPr lang="en-AU" sz="3200" dirty="0">
                  <a:solidFill>
                    <a:schemeClr val="bg1"/>
                  </a:solidFill>
                </a:rPr>
                <a:t>FIND A SUITABLE ASSESSOR</a:t>
              </a:r>
            </a:p>
          </p:txBody>
        </p:sp>
        <p:sp>
          <p:nvSpPr>
            <p:cNvPr id="17" name="TextBox 16">
              <a:extLst>
                <a:ext uri="{FF2B5EF4-FFF2-40B4-BE49-F238E27FC236}">
                  <a16:creationId xmlns:a16="http://schemas.microsoft.com/office/drawing/2014/main" id="{CD4D948D-38B6-41A8-97B6-44AB85340470}"/>
                </a:ext>
              </a:extLst>
            </p:cNvPr>
            <p:cNvSpPr txBox="1"/>
            <p:nvPr/>
          </p:nvSpPr>
          <p:spPr>
            <a:xfrm>
              <a:off x="1991620" y="3514902"/>
              <a:ext cx="7785237" cy="584775"/>
            </a:xfrm>
            <a:prstGeom prst="rect">
              <a:avLst/>
            </a:prstGeom>
            <a:solidFill>
              <a:srgbClr val="E40046"/>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algn="ctr"/>
              <a:r>
                <a:rPr lang="en-AU" sz="3200" dirty="0">
                  <a:solidFill>
                    <a:schemeClr val="bg1"/>
                  </a:solidFill>
                </a:rPr>
                <a:t>SET A SMART GOAL</a:t>
              </a:r>
            </a:p>
          </p:txBody>
        </p:sp>
        <p:sp>
          <p:nvSpPr>
            <p:cNvPr id="18" name="TextBox 17">
              <a:extLst>
                <a:ext uri="{FF2B5EF4-FFF2-40B4-BE49-F238E27FC236}">
                  <a16:creationId xmlns:a16="http://schemas.microsoft.com/office/drawing/2014/main" id="{EDAD2071-68C5-47D0-91FD-CADF5663BED3}"/>
                </a:ext>
              </a:extLst>
            </p:cNvPr>
            <p:cNvSpPr txBox="1"/>
            <p:nvPr/>
          </p:nvSpPr>
          <p:spPr>
            <a:xfrm>
              <a:off x="1991621" y="4339952"/>
              <a:ext cx="7785237" cy="346969"/>
            </a:xfrm>
            <a:prstGeom prst="rect">
              <a:avLst/>
            </a:prstGeom>
            <a:solidFill>
              <a:schemeClr val="accent4"/>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algn="ctr"/>
              <a:r>
                <a:rPr lang="en-AU" sz="3200" dirty="0">
                  <a:solidFill>
                    <a:schemeClr val="bg1"/>
                  </a:solidFill>
                </a:rPr>
                <a:t>WORK TOWARDS ACHIEVING YOUR GOAL</a:t>
              </a:r>
            </a:p>
          </p:txBody>
        </p:sp>
      </p:gr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90920" y="5934623"/>
            <a:ext cx="1933025" cy="691284"/>
          </a:xfrm>
          <a:prstGeom prst="rect">
            <a:avLst/>
          </a:prstGeom>
        </p:spPr>
      </p:pic>
    </p:spTree>
    <p:extLst>
      <p:ext uri="{BB962C8B-B14F-4D97-AF65-F5344CB8AC3E}">
        <p14:creationId xmlns:p14="http://schemas.microsoft.com/office/powerpoint/2010/main" val="3100664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9072" y="6207683"/>
            <a:ext cx="2040665" cy="585168"/>
          </a:xfrm>
          <a:prstGeom prst="rect">
            <a:avLst/>
          </a:prstGeom>
        </p:spPr>
      </p:pic>
      <p:sp>
        <p:nvSpPr>
          <p:cNvPr id="7" name="Rectangle 6"/>
          <p:cNvSpPr/>
          <p:nvPr/>
        </p:nvSpPr>
        <p:spPr>
          <a:xfrm>
            <a:off x="0" y="1021317"/>
            <a:ext cx="12192000" cy="69682"/>
          </a:xfrm>
          <a:prstGeom prst="rect">
            <a:avLst/>
          </a:prstGeom>
          <a:solidFill>
            <a:srgbClr val="009EC8">
              <a:alpha val="7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838200" y="1825910"/>
            <a:ext cx="6847448" cy="4050666"/>
          </a:xfrm>
        </p:spPr>
        <p:txBody>
          <a:bodyPr/>
          <a:lstStyle/>
          <a:p>
            <a:pPr marL="0" indent="0">
              <a:buNone/>
            </a:pPr>
            <a:r>
              <a:rPr lang="en-AU" sz="3200" b="1" dirty="0">
                <a:solidFill>
                  <a:srgbClr val="00B0F0"/>
                </a:solidFill>
              </a:rPr>
              <a:t>The Assessor:</a:t>
            </a:r>
          </a:p>
          <a:p>
            <a:pPr marL="0" indent="0">
              <a:buNone/>
            </a:pPr>
            <a:endParaRPr lang="en-AU" sz="600" dirty="0"/>
          </a:p>
          <a:p>
            <a:pPr>
              <a:buFont typeface="Courier New" panose="02070309020205020404" pitchFamily="49" charset="0"/>
              <a:buChar char="o"/>
            </a:pPr>
            <a:r>
              <a:rPr lang="en-AU" dirty="0"/>
              <a:t>Must know more about the activity than the Participant </a:t>
            </a:r>
          </a:p>
          <a:p>
            <a:pPr>
              <a:buFont typeface="Courier New" panose="02070309020205020404" pitchFamily="49" charset="0"/>
              <a:buChar char="o"/>
            </a:pPr>
            <a:r>
              <a:rPr lang="en-AU" dirty="0"/>
              <a:t>Must be over the age of 18</a:t>
            </a:r>
          </a:p>
          <a:p>
            <a:pPr>
              <a:buFont typeface="Courier New" panose="02070309020205020404" pitchFamily="49" charset="0"/>
              <a:buChar char="o"/>
            </a:pPr>
            <a:r>
              <a:rPr lang="en-AU" dirty="0"/>
              <a:t>Should not be an immediate family member</a:t>
            </a:r>
          </a:p>
          <a:p>
            <a:pPr>
              <a:buFont typeface="Courier New" panose="02070309020205020404" pitchFamily="49" charset="0"/>
              <a:buChar char="o"/>
            </a:pPr>
            <a:r>
              <a:rPr lang="en-AU" b="1" dirty="0"/>
              <a:t>Must have a Working With Children Check</a:t>
            </a:r>
          </a:p>
          <a:p>
            <a:endParaRPr lang="en-GB" dirty="0"/>
          </a:p>
        </p:txBody>
      </p:sp>
      <p:sp>
        <p:nvSpPr>
          <p:cNvPr id="2" name="TextBox 1"/>
          <p:cNvSpPr txBox="1"/>
          <p:nvPr/>
        </p:nvSpPr>
        <p:spPr>
          <a:xfrm>
            <a:off x="838200" y="286407"/>
            <a:ext cx="8406008" cy="923330"/>
          </a:xfrm>
          <a:prstGeom prst="rect">
            <a:avLst/>
          </a:prstGeom>
          <a:noFill/>
        </p:spPr>
        <p:txBody>
          <a:bodyPr wrap="square" rtlCol="0">
            <a:spAutoFit/>
          </a:bodyPr>
          <a:lstStyle/>
          <a:p>
            <a:r>
              <a:rPr lang="en-GB" sz="5400" b="1" dirty="0">
                <a:latin typeface="MetaOT-Bold" panose="020B0804030101020102" pitchFamily="34" charset="0"/>
              </a:rPr>
              <a:t>CHOOSING AN ASSESSOR</a:t>
            </a:r>
          </a:p>
        </p:txBody>
      </p:sp>
      <p:pic>
        <p:nvPicPr>
          <p:cNvPr id="10" name="Picture 9" descr="A picture containing tree, outdoor, person, road&#10;&#10;Description automatically generated">
            <a:extLst>
              <a:ext uri="{FF2B5EF4-FFF2-40B4-BE49-F238E27FC236}">
                <a16:creationId xmlns:a16="http://schemas.microsoft.com/office/drawing/2014/main" id="{9150F912-5863-4D02-81C7-0588FF9D11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24938" y="3573195"/>
            <a:ext cx="3207793" cy="2138528"/>
          </a:xfrm>
          <a:prstGeom prst="rect">
            <a:avLst/>
          </a:prstGeom>
        </p:spPr>
      </p:pic>
      <p:pic>
        <p:nvPicPr>
          <p:cNvPr id="12" name="Picture 11" descr="A picture containing person, outdoor&#10;&#10;Description automatically generated">
            <a:extLst>
              <a:ext uri="{FF2B5EF4-FFF2-40B4-BE49-F238E27FC236}">
                <a16:creationId xmlns:a16="http://schemas.microsoft.com/office/drawing/2014/main" id="{07F79FBE-E20C-4550-A78B-0C0423D309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217324">
            <a:off x="8252210" y="1309265"/>
            <a:ext cx="3062426" cy="2296820"/>
          </a:xfrm>
          <a:prstGeom prst="rect">
            <a:avLst/>
          </a:prstGeom>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45249" y="5991556"/>
            <a:ext cx="1878904" cy="671930"/>
          </a:xfrm>
          <a:prstGeom prst="rect">
            <a:avLst/>
          </a:prstGeom>
        </p:spPr>
      </p:pic>
    </p:spTree>
    <p:extLst>
      <p:ext uri="{BB962C8B-B14F-4D97-AF65-F5344CB8AC3E}">
        <p14:creationId xmlns:p14="http://schemas.microsoft.com/office/powerpoint/2010/main" val="2076113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244" y="6222433"/>
            <a:ext cx="1989228" cy="570417"/>
          </a:xfrm>
          <a:prstGeom prst="rect">
            <a:avLst/>
          </a:prstGeom>
        </p:spPr>
      </p:pic>
      <p:sp>
        <p:nvSpPr>
          <p:cNvPr id="7" name="Rectangle 6"/>
          <p:cNvSpPr/>
          <p:nvPr/>
        </p:nvSpPr>
        <p:spPr>
          <a:xfrm>
            <a:off x="0" y="1021317"/>
            <a:ext cx="12192000" cy="69682"/>
          </a:xfrm>
          <a:prstGeom prst="rect">
            <a:avLst/>
          </a:prstGeom>
          <a:solidFill>
            <a:srgbClr val="009EC8">
              <a:alpha val="7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2" name="TextBox 1"/>
          <p:cNvSpPr txBox="1"/>
          <p:nvPr/>
        </p:nvSpPr>
        <p:spPr>
          <a:xfrm>
            <a:off x="838200" y="286407"/>
            <a:ext cx="8727831" cy="923330"/>
          </a:xfrm>
          <a:prstGeom prst="rect">
            <a:avLst/>
          </a:prstGeom>
          <a:noFill/>
        </p:spPr>
        <p:txBody>
          <a:bodyPr wrap="square" rtlCol="0">
            <a:spAutoFit/>
          </a:bodyPr>
          <a:lstStyle/>
          <a:p>
            <a:r>
              <a:rPr lang="en-GB" sz="5400" b="1" dirty="0">
                <a:latin typeface="MetaOT-Bold" panose="020B0804030101020102" pitchFamily="34" charset="0"/>
              </a:rPr>
              <a:t>GOAL SETTING</a:t>
            </a:r>
          </a:p>
        </p:txBody>
      </p:sp>
      <p:sp>
        <p:nvSpPr>
          <p:cNvPr id="3" name="TextBox 2">
            <a:extLst>
              <a:ext uri="{FF2B5EF4-FFF2-40B4-BE49-F238E27FC236}">
                <a16:creationId xmlns:a16="http://schemas.microsoft.com/office/drawing/2014/main" id="{F5138CEE-2DBA-4487-AC52-9C5B41C72FE3}"/>
              </a:ext>
            </a:extLst>
          </p:cNvPr>
          <p:cNvSpPr txBox="1"/>
          <p:nvPr/>
        </p:nvSpPr>
        <p:spPr>
          <a:xfrm>
            <a:off x="5422860" y="1209737"/>
            <a:ext cx="6530068" cy="4801314"/>
          </a:xfrm>
          <a:prstGeom prst="rect">
            <a:avLst/>
          </a:prstGeom>
          <a:noFill/>
        </p:spPr>
        <p:txBody>
          <a:bodyPr wrap="square" rtlCol="0">
            <a:spAutoFit/>
          </a:bodyPr>
          <a:lstStyle/>
          <a:p>
            <a:pPr algn="ctr"/>
            <a:r>
              <a:rPr lang="en-AU" sz="6000" b="1" dirty="0">
                <a:solidFill>
                  <a:srgbClr val="71A100"/>
                </a:solidFill>
              </a:rPr>
              <a:t>S</a:t>
            </a:r>
            <a:r>
              <a:rPr lang="en-AU" sz="4400" dirty="0">
                <a:solidFill>
                  <a:srgbClr val="71A100"/>
                </a:solidFill>
              </a:rPr>
              <a:t>PECIFIC</a:t>
            </a:r>
          </a:p>
          <a:p>
            <a:pPr algn="ctr"/>
            <a:r>
              <a:rPr lang="en-AU" sz="6000" b="1" dirty="0">
                <a:solidFill>
                  <a:srgbClr val="E40046"/>
                </a:solidFill>
              </a:rPr>
              <a:t>M</a:t>
            </a:r>
            <a:r>
              <a:rPr lang="en-AU" sz="4400" dirty="0">
                <a:solidFill>
                  <a:srgbClr val="E40046"/>
                </a:solidFill>
              </a:rPr>
              <a:t>EASURABLE</a:t>
            </a:r>
          </a:p>
          <a:p>
            <a:pPr algn="ctr"/>
            <a:r>
              <a:rPr lang="en-AU" sz="6600" b="1" dirty="0">
                <a:solidFill>
                  <a:srgbClr val="882581"/>
                </a:solidFill>
              </a:rPr>
              <a:t>A</a:t>
            </a:r>
            <a:r>
              <a:rPr lang="en-AU" sz="4400" dirty="0">
                <a:solidFill>
                  <a:srgbClr val="882581"/>
                </a:solidFill>
              </a:rPr>
              <a:t>CHIEVABLE</a:t>
            </a:r>
          </a:p>
          <a:p>
            <a:pPr algn="ctr"/>
            <a:r>
              <a:rPr lang="en-AU" sz="6000" b="1" dirty="0">
                <a:solidFill>
                  <a:srgbClr val="009EC8"/>
                </a:solidFill>
              </a:rPr>
              <a:t>R</a:t>
            </a:r>
            <a:r>
              <a:rPr lang="en-AU" sz="4400" dirty="0">
                <a:solidFill>
                  <a:srgbClr val="009EC8"/>
                </a:solidFill>
              </a:rPr>
              <a:t>EALISTIC</a:t>
            </a:r>
          </a:p>
          <a:p>
            <a:pPr algn="ctr"/>
            <a:r>
              <a:rPr lang="en-AU" sz="6000" b="1" dirty="0">
                <a:solidFill>
                  <a:srgbClr val="E1C72C"/>
                </a:solidFill>
              </a:rPr>
              <a:t>T</a:t>
            </a:r>
            <a:r>
              <a:rPr lang="en-AU" sz="4400" dirty="0">
                <a:solidFill>
                  <a:srgbClr val="E1C72C"/>
                </a:solidFill>
              </a:rPr>
              <a:t>IME BOUND</a:t>
            </a:r>
          </a:p>
        </p:txBody>
      </p:sp>
      <p:sp>
        <p:nvSpPr>
          <p:cNvPr id="6" name="Oval 5">
            <a:extLst>
              <a:ext uri="{FF2B5EF4-FFF2-40B4-BE49-F238E27FC236}">
                <a16:creationId xmlns:a16="http://schemas.microsoft.com/office/drawing/2014/main" id="{049CC3EA-A08F-46EB-B1ED-F50AF6AAE168}"/>
              </a:ext>
            </a:extLst>
          </p:cNvPr>
          <p:cNvSpPr/>
          <p:nvPr/>
        </p:nvSpPr>
        <p:spPr>
          <a:xfrm>
            <a:off x="403243" y="1675695"/>
            <a:ext cx="3918858" cy="4082143"/>
          </a:xfrm>
          <a:prstGeom prst="ellipse">
            <a:avLst/>
          </a:prstGeom>
          <a:solidFill>
            <a:srgbClr val="009EC8"/>
          </a:solidFill>
          <a:ln>
            <a:solidFill>
              <a:srgbClr val="009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5400" b="1" dirty="0"/>
              <a:t>SMART GOALS ARE</a:t>
            </a:r>
          </a:p>
        </p:txBody>
      </p:sp>
      <p:sp>
        <p:nvSpPr>
          <p:cNvPr id="10" name="Arrow: Right 9">
            <a:extLst>
              <a:ext uri="{FF2B5EF4-FFF2-40B4-BE49-F238E27FC236}">
                <a16:creationId xmlns:a16="http://schemas.microsoft.com/office/drawing/2014/main" id="{BD69EF2A-4F22-41F1-B630-1978A5C4BA81}"/>
              </a:ext>
            </a:extLst>
          </p:cNvPr>
          <p:cNvSpPr/>
          <p:nvPr/>
        </p:nvSpPr>
        <p:spPr>
          <a:xfrm>
            <a:off x="4441370" y="3049360"/>
            <a:ext cx="2404383" cy="959304"/>
          </a:xfrm>
          <a:prstGeom prst="rightArrow">
            <a:avLst/>
          </a:prstGeom>
          <a:solidFill>
            <a:srgbClr val="009EC8"/>
          </a:solidFill>
          <a:ln>
            <a:solidFill>
              <a:srgbClr val="009E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96647" y="6011051"/>
            <a:ext cx="1814771" cy="648995"/>
          </a:xfrm>
          <a:prstGeom prst="rect">
            <a:avLst/>
          </a:prstGeom>
        </p:spPr>
      </p:pic>
    </p:spTree>
    <p:extLst>
      <p:ext uri="{BB962C8B-B14F-4D97-AF65-F5344CB8AC3E}">
        <p14:creationId xmlns:p14="http://schemas.microsoft.com/office/powerpoint/2010/main" val="1052449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32253"/>
            <a:ext cx="2303712" cy="660597"/>
          </a:xfrm>
          <a:prstGeom prst="rect">
            <a:avLst/>
          </a:prstGeom>
        </p:spPr>
      </p:pic>
      <p:sp>
        <p:nvSpPr>
          <p:cNvPr id="7" name="Rectangle 6"/>
          <p:cNvSpPr/>
          <p:nvPr/>
        </p:nvSpPr>
        <p:spPr>
          <a:xfrm>
            <a:off x="0" y="1021317"/>
            <a:ext cx="12192000" cy="69682"/>
          </a:xfrm>
          <a:prstGeom prst="rect">
            <a:avLst/>
          </a:prstGeom>
          <a:solidFill>
            <a:srgbClr val="E40046">
              <a:alpha val="73725"/>
            </a:srgbClr>
          </a:solidFill>
          <a:ln>
            <a:solidFill>
              <a:srgbClr val="E4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40046"/>
              </a:solidFill>
            </a:endParaRPr>
          </a:p>
        </p:txBody>
      </p:sp>
      <p:sp>
        <p:nvSpPr>
          <p:cNvPr id="3" name="Content Placeholder 2"/>
          <p:cNvSpPr>
            <a:spLocks noGrp="1"/>
          </p:cNvSpPr>
          <p:nvPr>
            <p:ph idx="1"/>
          </p:nvPr>
        </p:nvSpPr>
        <p:spPr>
          <a:xfrm>
            <a:off x="868124" y="1525238"/>
            <a:ext cx="6786489" cy="4351338"/>
          </a:xfrm>
        </p:spPr>
        <p:txBody>
          <a:bodyPr/>
          <a:lstStyle/>
          <a:p>
            <a:pPr lvl="0">
              <a:buFont typeface="Courier New" panose="02070309020205020404" pitchFamily="49" charset="0"/>
              <a:buChar char="o"/>
            </a:pPr>
            <a:r>
              <a:rPr lang="en-AU" dirty="0">
                <a:cs typeface="Calibri" panose="020F0502020204030204" pitchFamily="34" charset="0"/>
              </a:rPr>
              <a:t>Step outside your comfort zone and be challenged</a:t>
            </a:r>
          </a:p>
          <a:p>
            <a:pPr lvl="0">
              <a:buFont typeface="Courier New" panose="02070309020205020404" pitchFamily="49" charset="0"/>
              <a:buChar char="o"/>
            </a:pPr>
            <a:r>
              <a:rPr lang="en-AU" dirty="0">
                <a:cs typeface="Calibri" panose="020F0502020204030204" pitchFamily="34" charset="0"/>
              </a:rPr>
              <a:t>Have adventures and learn about new passions </a:t>
            </a:r>
          </a:p>
          <a:p>
            <a:pPr lvl="0">
              <a:buFont typeface="Courier New" panose="02070309020205020404" pitchFamily="49" charset="0"/>
              <a:buChar char="o"/>
            </a:pPr>
            <a:r>
              <a:rPr lang="en-AU" dirty="0">
                <a:cs typeface="Calibri" panose="020F0502020204030204" pitchFamily="34" charset="0"/>
              </a:rPr>
              <a:t>Build confidence, resilience, and employability skills</a:t>
            </a:r>
          </a:p>
          <a:p>
            <a:pPr lvl="0">
              <a:buFont typeface="Courier New" panose="02070309020205020404" pitchFamily="49" charset="0"/>
              <a:buChar char="o"/>
            </a:pPr>
            <a:r>
              <a:rPr lang="en-AU" dirty="0">
                <a:cs typeface="Calibri" panose="020F0502020204030204" pitchFamily="34" charset="0"/>
              </a:rPr>
              <a:t>Discover that you’re capable of things you didn’t dream were possible!</a:t>
            </a:r>
          </a:p>
        </p:txBody>
      </p:sp>
      <p:sp>
        <p:nvSpPr>
          <p:cNvPr id="6" name="TextBox 5"/>
          <p:cNvSpPr txBox="1"/>
          <p:nvPr/>
        </p:nvSpPr>
        <p:spPr>
          <a:xfrm>
            <a:off x="838200" y="286407"/>
            <a:ext cx="10945837" cy="923330"/>
          </a:xfrm>
          <a:prstGeom prst="rect">
            <a:avLst/>
          </a:prstGeom>
          <a:noFill/>
        </p:spPr>
        <p:txBody>
          <a:bodyPr wrap="square" rtlCol="0">
            <a:spAutoFit/>
          </a:bodyPr>
          <a:lstStyle/>
          <a:p>
            <a:r>
              <a:rPr lang="en-GB" sz="5400" b="1" dirty="0">
                <a:latin typeface="MetaOT-Bold" panose="020B0804030101020102" pitchFamily="34" charset="0"/>
              </a:rPr>
              <a:t>WHY DO THE DUKE OF ED?</a:t>
            </a:r>
          </a:p>
        </p:txBody>
      </p:sp>
      <p:grpSp>
        <p:nvGrpSpPr>
          <p:cNvPr id="2" name="Group 1">
            <a:extLst>
              <a:ext uri="{FF2B5EF4-FFF2-40B4-BE49-F238E27FC236}">
                <a16:creationId xmlns:a16="http://schemas.microsoft.com/office/drawing/2014/main" id="{C456DECE-308B-403D-80FC-A6B9F02397EC}"/>
              </a:ext>
            </a:extLst>
          </p:cNvPr>
          <p:cNvGrpSpPr/>
          <p:nvPr/>
        </p:nvGrpSpPr>
        <p:grpSpPr>
          <a:xfrm>
            <a:off x="7831015" y="1358499"/>
            <a:ext cx="4046589" cy="4141001"/>
            <a:chOff x="6733326" y="1262933"/>
            <a:chExt cx="5284956" cy="4595360"/>
          </a:xfrm>
        </p:grpSpPr>
        <p:pic>
          <p:nvPicPr>
            <p:cNvPr id="10" name="Picture 9">
              <a:extLst>
                <a:ext uri="{FF2B5EF4-FFF2-40B4-BE49-F238E27FC236}">
                  <a16:creationId xmlns:a16="http://schemas.microsoft.com/office/drawing/2014/main" id="{F7F26F39-9F5B-4BB0-8525-2311FDB945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9381">
              <a:off x="8189126" y="1262933"/>
              <a:ext cx="3196683" cy="2397512"/>
            </a:xfrm>
            <a:prstGeom prst="rect">
              <a:avLst/>
            </a:prstGeom>
          </p:spPr>
        </p:pic>
        <p:pic>
          <p:nvPicPr>
            <p:cNvPr id="11" name="Picture 10">
              <a:extLst>
                <a:ext uri="{FF2B5EF4-FFF2-40B4-BE49-F238E27FC236}">
                  <a16:creationId xmlns:a16="http://schemas.microsoft.com/office/drawing/2014/main" id="{6E6E4A4D-C3D8-4884-BAFE-FAE0B15013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79766">
              <a:off x="6733326" y="2893104"/>
              <a:ext cx="3241288" cy="2430966"/>
            </a:xfrm>
            <a:prstGeom prst="rect">
              <a:avLst/>
            </a:prstGeom>
          </p:spPr>
        </p:pic>
        <p:pic>
          <p:nvPicPr>
            <p:cNvPr id="12" name="Picture 11">
              <a:extLst>
                <a:ext uri="{FF2B5EF4-FFF2-40B4-BE49-F238E27FC236}">
                  <a16:creationId xmlns:a16="http://schemas.microsoft.com/office/drawing/2014/main" id="{37041D60-0D2F-4DA6-A6F3-C9C80E711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3936">
              <a:off x="9267647" y="3795317"/>
              <a:ext cx="2750635" cy="2062976"/>
            </a:xfrm>
            <a:prstGeom prst="rect">
              <a:avLst/>
            </a:prstGeom>
          </p:spPr>
        </p:pic>
      </p:grpSp>
      <p:pic>
        <p:nvPicPr>
          <p:cNvPr id="13" name="Picture 1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91458" y="5964057"/>
            <a:ext cx="1992579" cy="712581"/>
          </a:xfrm>
          <a:prstGeom prst="rect">
            <a:avLst/>
          </a:prstGeom>
        </p:spPr>
      </p:pic>
    </p:spTree>
    <p:extLst>
      <p:ext uri="{BB962C8B-B14F-4D97-AF65-F5344CB8AC3E}">
        <p14:creationId xmlns:p14="http://schemas.microsoft.com/office/powerpoint/2010/main" val="1012325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E66C61-A18C-4F42-8D57-76428C69CBB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360176" y="1889782"/>
            <a:ext cx="2125535" cy="1572896"/>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9072" y="6247193"/>
            <a:ext cx="1902879" cy="545657"/>
          </a:xfrm>
          <a:prstGeom prst="rect">
            <a:avLst/>
          </a:prstGeom>
        </p:spPr>
      </p:pic>
      <p:sp>
        <p:nvSpPr>
          <p:cNvPr id="7" name="Rectangle 6"/>
          <p:cNvSpPr/>
          <p:nvPr/>
        </p:nvSpPr>
        <p:spPr>
          <a:xfrm>
            <a:off x="0" y="1021317"/>
            <a:ext cx="12192000" cy="69682"/>
          </a:xfrm>
          <a:prstGeom prst="rect">
            <a:avLst/>
          </a:prstGeom>
          <a:solidFill>
            <a:srgbClr val="71A100">
              <a:alpha val="73725"/>
            </a:srgbClr>
          </a:solidFill>
          <a:ln>
            <a:solidFill>
              <a:srgbClr val="71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2905452" y="1473088"/>
            <a:ext cx="7026971" cy="4451723"/>
          </a:xfrm>
        </p:spPr>
        <p:txBody>
          <a:bodyPr>
            <a:normAutofit fontScale="92500" lnSpcReduction="10000"/>
          </a:bodyPr>
          <a:lstStyle/>
          <a:p>
            <a:pPr marL="0" indent="0">
              <a:buNone/>
            </a:pPr>
            <a:r>
              <a:rPr lang="en-US" dirty="0"/>
              <a:t>TERTIARY EDUCATION PATHWAYS</a:t>
            </a:r>
          </a:p>
          <a:p>
            <a:pPr marL="0" indent="0">
              <a:buNone/>
            </a:pPr>
            <a:r>
              <a:rPr lang="en-US" dirty="0"/>
              <a:t>ECU have approved The Duke of Edinburgh’s International Award as part of the portfolio of evidence that can be submitted with an application via the </a:t>
            </a:r>
            <a:r>
              <a:rPr lang="en-US" b="1" dirty="0"/>
              <a:t>Experience Based Entry Scheme</a:t>
            </a:r>
            <a:r>
              <a:rPr lang="en-US" dirty="0"/>
              <a:t>.  </a:t>
            </a:r>
          </a:p>
          <a:p>
            <a:pPr marL="0" indent="0">
              <a:buNone/>
            </a:pPr>
            <a:r>
              <a:rPr lang="en-US" dirty="0"/>
              <a:t>This pathway includes access to most of the undergraduate courses at ECU.</a:t>
            </a:r>
          </a:p>
          <a:p>
            <a:pPr marL="0" indent="0">
              <a:buNone/>
            </a:pPr>
            <a:r>
              <a:rPr lang="en-US" dirty="0"/>
              <a:t>Follow the link below to find out more:</a:t>
            </a:r>
          </a:p>
          <a:p>
            <a:pPr marL="0" indent="0">
              <a:buNone/>
            </a:pPr>
            <a:r>
              <a:rPr lang="en-US" dirty="0">
                <a:hlinkClick r:id="rId6" tooltip="https://www.ecu.edu.au/future-students/course-entry/experience-based-entry-scheme"/>
              </a:rPr>
              <a:t>https://www.ecu.edu.au/future-students/course-entry/experience-based-entry-scheme</a:t>
            </a:r>
            <a:endParaRPr lang="en-US" dirty="0"/>
          </a:p>
          <a:p>
            <a:pPr marL="0" indent="0">
              <a:buNone/>
            </a:pPr>
            <a:endParaRPr lang="en-AU" sz="2400" b="1" dirty="0"/>
          </a:p>
        </p:txBody>
      </p:sp>
      <p:sp>
        <p:nvSpPr>
          <p:cNvPr id="6" name="TextBox 5"/>
          <p:cNvSpPr txBox="1"/>
          <p:nvPr/>
        </p:nvSpPr>
        <p:spPr>
          <a:xfrm>
            <a:off x="838200" y="286407"/>
            <a:ext cx="8385517" cy="923330"/>
          </a:xfrm>
          <a:prstGeom prst="rect">
            <a:avLst/>
          </a:prstGeom>
          <a:noFill/>
        </p:spPr>
        <p:txBody>
          <a:bodyPr wrap="square" rtlCol="0">
            <a:spAutoFit/>
          </a:bodyPr>
          <a:lstStyle/>
          <a:p>
            <a:r>
              <a:rPr lang="en-GB" sz="5400" b="1" dirty="0">
                <a:latin typeface="MetaOT-Bold" panose="020B0804030101020102" pitchFamily="34" charset="0"/>
              </a:rPr>
              <a:t>PATHWAYS - UNIVERSITY</a:t>
            </a:r>
          </a:p>
        </p:txBody>
      </p:sp>
      <p:pic>
        <p:nvPicPr>
          <p:cNvPr id="11" name="Picture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32423" y="5958614"/>
            <a:ext cx="1947810" cy="696572"/>
          </a:xfrm>
          <a:prstGeom prst="rect">
            <a:avLst/>
          </a:prstGeom>
        </p:spPr>
      </p:pic>
    </p:spTree>
    <p:extLst>
      <p:ext uri="{BB962C8B-B14F-4D97-AF65-F5344CB8AC3E}">
        <p14:creationId xmlns:p14="http://schemas.microsoft.com/office/powerpoint/2010/main" val="999299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188CD3B-3FCF-4283-9C26-87E70D9A38E3}"/>
              </a:ext>
            </a:extLst>
          </p:cNvPr>
          <p:cNvSpPr/>
          <p:nvPr/>
        </p:nvSpPr>
        <p:spPr>
          <a:xfrm>
            <a:off x="6229656" y="1149112"/>
            <a:ext cx="5158780" cy="503164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p:nvPicPr>
        <p:blipFill>
          <a:blip r:embed="rId3"/>
          <a:stretch>
            <a:fillRect/>
          </a:stretch>
        </p:blipFill>
        <p:spPr>
          <a:xfrm>
            <a:off x="595689" y="6001771"/>
            <a:ext cx="3028195" cy="489243"/>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39603" y="5821486"/>
            <a:ext cx="2374862" cy="849812"/>
          </a:xfrm>
          <a:prstGeom prst="rect">
            <a:avLst/>
          </a:prstGeom>
        </p:spPr>
      </p:pic>
      <p:grpSp>
        <p:nvGrpSpPr>
          <p:cNvPr id="3" name="Group 2">
            <a:extLst>
              <a:ext uri="{FF2B5EF4-FFF2-40B4-BE49-F238E27FC236}">
                <a16:creationId xmlns:a16="http://schemas.microsoft.com/office/drawing/2014/main" id="{2660708D-26D1-416D-A398-4E8BE12423EA}"/>
              </a:ext>
            </a:extLst>
          </p:cNvPr>
          <p:cNvGrpSpPr/>
          <p:nvPr/>
        </p:nvGrpSpPr>
        <p:grpSpPr>
          <a:xfrm>
            <a:off x="-1" y="-18757"/>
            <a:ext cx="12192001" cy="6895513"/>
            <a:chOff x="-1" y="-18757"/>
            <a:chExt cx="12192001" cy="6895513"/>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 t="11037" r="-165"/>
            <a:stretch/>
          </p:blipFill>
          <p:spPr>
            <a:xfrm>
              <a:off x="-1" y="0"/>
              <a:ext cx="12192001" cy="6858000"/>
            </a:xfrm>
            <a:prstGeom prst="rect">
              <a:avLst/>
            </a:prstGeom>
          </p:spPr>
        </p:pic>
        <p:sp>
          <p:nvSpPr>
            <p:cNvPr id="5" name="Rectangle 4"/>
            <p:cNvSpPr/>
            <p:nvPr/>
          </p:nvSpPr>
          <p:spPr>
            <a:xfrm>
              <a:off x="5773115" y="-18757"/>
              <a:ext cx="6398783" cy="6895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Oval 8">
            <a:extLst>
              <a:ext uri="{FF2B5EF4-FFF2-40B4-BE49-F238E27FC236}">
                <a16:creationId xmlns:a16="http://schemas.microsoft.com/office/drawing/2014/main" id="{1A1C36C1-E3B8-46CC-9E6F-08613C1E010C}"/>
              </a:ext>
            </a:extLst>
          </p:cNvPr>
          <p:cNvSpPr/>
          <p:nvPr/>
        </p:nvSpPr>
        <p:spPr>
          <a:xfrm>
            <a:off x="6018243" y="1143624"/>
            <a:ext cx="6107720" cy="5714376"/>
          </a:xfrm>
          <a:prstGeom prst="ellipse">
            <a:avLst/>
          </a:prstGeom>
          <a:solidFill>
            <a:srgbClr val="96BA43"/>
          </a:solidFill>
          <a:ln>
            <a:solidFill>
              <a:srgbClr val="96B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6680130" y="2000789"/>
            <a:ext cx="4783946" cy="4670509"/>
          </a:xfrm>
          <a:prstGeom prst="rect">
            <a:avLst/>
          </a:prstGeom>
          <a:noFill/>
        </p:spPr>
        <p:txBody>
          <a:bodyPr wrap="square" rtlCol="0">
            <a:spAutoFit/>
          </a:bodyPr>
          <a:lstStyle/>
          <a:p>
            <a:pPr algn="ctr">
              <a:lnSpc>
                <a:spcPct val="150000"/>
              </a:lnSpc>
            </a:pPr>
            <a:r>
              <a:rPr lang="en-US" sz="1700" dirty="0">
                <a:solidFill>
                  <a:schemeClr val="bg1"/>
                </a:solidFill>
                <a:latin typeface="Jaldi-Regular"/>
              </a:rPr>
              <a:t>“Employers want candidates who are engaged with the community and are well rounded in other dimensions, with strong personal attributes and good time management, leadership, presentation and communication skills. Completing The Duke of Edinburgh’s International Award is a strong independent signal that a student has these attributes and skills, which means they arrive at university with a head start on their peers.”</a:t>
            </a:r>
          </a:p>
          <a:p>
            <a:pPr algn="ctr">
              <a:lnSpc>
                <a:spcPct val="150000"/>
              </a:lnSpc>
            </a:pPr>
            <a:r>
              <a:rPr lang="en-AU" sz="1700" b="1" dirty="0">
                <a:solidFill>
                  <a:schemeClr val="bg1"/>
                </a:solidFill>
                <a:latin typeface="Jaldi-Bold"/>
              </a:rPr>
              <a:t>Professor John Dewar, Vice-Chancellor, La Trobe University</a:t>
            </a:r>
            <a:endParaRPr lang="en-AU" sz="1700" dirty="0">
              <a:solidFill>
                <a:schemeClr val="bg1"/>
              </a:solidFill>
            </a:endParaRPr>
          </a:p>
          <a:p>
            <a:endParaRPr lang="en-GB" sz="1700" dirty="0">
              <a:solidFill>
                <a:schemeClr val="bg1"/>
              </a:solidFill>
              <a:latin typeface="MetaOT-Bold" panose="020B0804030101020102" pitchFamily="34" charset="0"/>
            </a:endParaRPr>
          </a:p>
        </p:txBody>
      </p:sp>
      <p:sp>
        <p:nvSpPr>
          <p:cNvPr id="11" name="Rectangle 10">
            <a:extLst>
              <a:ext uri="{FF2B5EF4-FFF2-40B4-BE49-F238E27FC236}">
                <a16:creationId xmlns:a16="http://schemas.microsoft.com/office/drawing/2014/main" id="{01DFCF39-3B2B-4781-B64A-6608807E0782}"/>
              </a:ext>
            </a:extLst>
          </p:cNvPr>
          <p:cNvSpPr/>
          <p:nvPr/>
        </p:nvSpPr>
        <p:spPr>
          <a:xfrm>
            <a:off x="5773114" y="997193"/>
            <a:ext cx="6418886" cy="93806"/>
          </a:xfrm>
          <a:prstGeom prst="rect">
            <a:avLst/>
          </a:prstGeom>
          <a:solidFill>
            <a:srgbClr val="71A100">
              <a:alpha val="73725"/>
            </a:srgbClr>
          </a:solidFill>
          <a:ln>
            <a:solidFill>
              <a:srgbClr val="71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8" name="Rectangle 7">
            <a:extLst>
              <a:ext uri="{FF2B5EF4-FFF2-40B4-BE49-F238E27FC236}">
                <a16:creationId xmlns:a16="http://schemas.microsoft.com/office/drawing/2014/main" id="{6899E0E4-5418-482D-AC1A-B00B3CE8D616}"/>
              </a:ext>
            </a:extLst>
          </p:cNvPr>
          <p:cNvSpPr/>
          <p:nvPr/>
        </p:nvSpPr>
        <p:spPr>
          <a:xfrm>
            <a:off x="6501121" y="324149"/>
            <a:ext cx="4897366" cy="646331"/>
          </a:xfrm>
          <a:prstGeom prst="rect">
            <a:avLst/>
          </a:prstGeom>
        </p:spPr>
        <p:txBody>
          <a:bodyPr wrap="none">
            <a:spAutoFit/>
          </a:bodyPr>
          <a:lstStyle/>
          <a:p>
            <a:r>
              <a:rPr lang="en-GB" sz="3600" b="1" dirty="0">
                <a:latin typeface="MetaOT-Bold" panose="020B0804030101020102" pitchFamily="34" charset="0"/>
              </a:rPr>
              <a:t>PATHWAYS - UNIVERSITY</a:t>
            </a:r>
          </a:p>
        </p:txBody>
      </p:sp>
    </p:spTree>
    <p:extLst>
      <p:ext uri="{BB962C8B-B14F-4D97-AF65-F5344CB8AC3E}">
        <p14:creationId xmlns:p14="http://schemas.microsoft.com/office/powerpoint/2010/main" val="181431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1" y="6117886"/>
            <a:ext cx="2353817" cy="674965"/>
          </a:xfrm>
          <a:prstGeom prst="rect">
            <a:avLst/>
          </a:prstGeom>
        </p:spPr>
      </p:pic>
      <p:sp>
        <p:nvSpPr>
          <p:cNvPr id="7" name="Rectangle 6"/>
          <p:cNvSpPr/>
          <p:nvPr/>
        </p:nvSpPr>
        <p:spPr>
          <a:xfrm>
            <a:off x="0" y="1021317"/>
            <a:ext cx="12192000" cy="69682"/>
          </a:xfrm>
          <a:prstGeom prst="rect">
            <a:avLst/>
          </a:prstGeom>
          <a:solidFill>
            <a:srgbClr val="E40046">
              <a:alpha val="73725"/>
            </a:srgbClr>
          </a:solidFill>
          <a:ln>
            <a:solidFill>
              <a:srgbClr val="E4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40046"/>
              </a:solidFill>
            </a:endParaRPr>
          </a:p>
        </p:txBody>
      </p:sp>
      <p:sp>
        <p:nvSpPr>
          <p:cNvPr id="3" name="Content Placeholder 2"/>
          <p:cNvSpPr>
            <a:spLocks noGrp="1"/>
          </p:cNvSpPr>
          <p:nvPr>
            <p:ph idx="1"/>
          </p:nvPr>
        </p:nvSpPr>
        <p:spPr>
          <a:xfrm>
            <a:off x="787264" y="1525238"/>
            <a:ext cx="6867349" cy="4351338"/>
          </a:xfrm>
        </p:spPr>
        <p:txBody>
          <a:bodyPr/>
          <a:lstStyle/>
          <a:p>
            <a:pPr marL="0" indent="0">
              <a:buNone/>
            </a:pPr>
            <a:r>
              <a:rPr lang="en-US" dirty="0"/>
              <a:t>The Duke of Ed Award is the world’s leading </a:t>
            </a:r>
            <a:r>
              <a:rPr lang="en-US" b="1" dirty="0"/>
              <a:t>youth development program</a:t>
            </a:r>
            <a:r>
              <a:rPr lang="en-US" dirty="0"/>
              <a:t>, empowering all youth to explore their full potential. </a:t>
            </a:r>
          </a:p>
          <a:p>
            <a:pPr marL="0" indent="0">
              <a:buNone/>
            </a:pPr>
            <a:endParaRPr lang="en-US" dirty="0"/>
          </a:p>
          <a:p>
            <a:pPr marL="0" indent="0">
              <a:buNone/>
            </a:pPr>
            <a:r>
              <a:rPr lang="en-US" dirty="0"/>
              <a:t>The Award equips young people for life and work, challenging them to </a:t>
            </a:r>
            <a:r>
              <a:rPr lang="en-US" b="1" dirty="0"/>
              <a:t>find their purpose, passion and place in the world</a:t>
            </a:r>
            <a:r>
              <a:rPr lang="en-US" dirty="0"/>
              <a:t> while enhancing their educational and employment opportunities. </a:t>
            </a:r>
            <a:endParaRPr lang="en-AU" sz="3200" dirty="0"/>
          </a:p>
          <a:p>
            <a:endParaRPr lang="en-GB" dirty="0"/>
          </a:p>
        </p:txBody>
      </p:sp>
      <p:sp>
        <p:nvSpPr>
          <p:cNvPr id="6" name="TextBox 5"/>
          <p:cNvSpPr txBox="1"/>
          <p:nvPr/>
        </p:nvSpPr>
        <p:spPr>
          <a:xfrm>
            <a:off x="838200" y="286407"/>
            <a:ext cx="10945837" cy="923330"/>
          </a:xfrm>
          <a:prstGeom prst="rect">
            <a:avLst/>
          </a:prstGeom>
          <a:noFill/>
        </p:spPr>
        <p:txBody>
          <a:bodyPr wrap="square" rtlCol="0">
            <a:spAutoFit/>
          </a:bodyPr>
          <a:lstStyle/>
          <a:p>
            <a:r>
              <a:rPr lang="en-GB" sz="5400" b="1" dirty="0">
                <a:latin typeface="MetaOT-Bold" panose="020B0804030101020102" pitchFamily="34" charset="0"/>
              </a:rPr>
              <a:t>WHAT IS THE DUKE OF ED AWARD?</a:t>
            </a:r>
          </a:p>
        </p:txBody>
      </p:sp>
      <p:grpSp>
        <p:nvGrpSpPr>
          <p:cNvPr id="2" name="Group 1">
            <a:extLst>
              <a:ext uri="{FF2B5EF4-FFF2-40B4-BE49-F238E27FC236}">
                <a16:creationId xmlns:a16="http://schemas.microsoft.com/office/drawing/2014/main" id="{C456DECE-308B-403D-80FC-A6B9F02397EC}"/>
              </a:ext>
            </a:extLst>
          </p:cNvPr>
          <p:cNvGrpSpPr/>
          <p:nvPr/>
        </p:nvGrpSpPr>
        <p:grpSpPr>
          <a:xfrm>
            <a:off x="7831015" y="1358499"/>
            <a:ext cx="4046589" cy="4141001"/>
            <a:chOff x="6733326" y="1262933"/>
            <a:chExt cx="5284956" cy="4595360"/>
          </a:xfrm>
        </p:grpSpPr>
        <p:pic>
          <p:nvPicPr>
            <p:cNvPr id="10" name="Picture 9">
              <a:extLst>
                <a:ext uri="{FF2B5EF4-FFF2-40B4-BE49-F238E27FC236}">
                  <a16:creationId xmlns:a16="http://schemas.microsoft.com/office/drawing/2014/main" id="{F7F26F39-9F5B-4BB0-8525-2311FDB945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9381">
              <a:off x="8189126" y="1262933"/>
              <a:ext cx="3196683" cy="2397512"/>
            </a:xfrm>
            <a:prstGeom prst="rect">
              <a:avLst/>
            </a:prstGeom>
          </p:spPr>
        </p:pic>
        <p:pic>
          <p:nvPicPr>
            <p:cNvPr id="11" name="Picture 10">
              <a:extLst>
                <a:ext uri="{FF2B5EF4-FFF2-40B4-BE49-F238E27FC236}">
                  <a16:creationId xmlns:a16="http://schemas.microsoft.com/office/drawing/2014/main" id="{6E6E4A4D-C3D8-4884-BAFE-FAE0B15013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79766">
              <a:off x="6733326" y="2893104"/>
              <a:ext cx="3241288" cy="2430966"/>
            </a:xfrm>
            <a:prstGeom prst="rect">
              <a:avLst/>
            </a:prstGeom>
          </p:spPr>
        </p:pic>
        <p:pic>
          <p:nvPicPr>
            <p:cNvPr id="12" name="Picture 11">
              <a:extLst>
                <a:ext uri="{FF2B5EF4-FFF2-40B4-BE49-F238E27FC236}">
                  <a16:creationId xmlns:a16="http://schemas.microsoft.com/office/drawing/2014/main" id="{37041D60-0D2F-4DA6-A6F3-C9C80E7118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3936">
              <a:off x="9267647" y="3795317"/>
              <a:ext cx="2750635" cy="2062976"/>
            </a:xfrm>
            <a:prstGeom prst="rect">
              <a:avLst/>
            </a:prstGeom>
          </p:spPr>
        </p:pic>
      </p:grpSp>
      <p:pic>
        <p:nvPicPr>
          <p:cNvPr id="4" name="Pictur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07047" y="5863321"/>
            <a:ext cx="2229632" cy="797357"/>
          </a:xfrm>
          <a:prstGeom prst="rect">
            <a:avLst/>
          </a:prstGeom>
        </p:spPr>
      </p:pic>
    </p:spTree>
    <p:extLst>
      <p:ext uri="{BB962C8B-B14F-4D97-AF65-F5344CB8AC3E}">
        <p14:creationId xmlns:p14="http://schemas.microsoft.com/office/powerpoint/2010/main" val="371169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5876576"/>
            <a:ext cx="3195340" cy="916275"/>
          </a:xfrm>
          <a:prstGeom prst="rect">
            <a:avLst/>
          </a:prstGeom>
        </p:spPr>
      </p:pic>
      <p:sp>
        <p:nvSpPr>
          <p:cNvPr id="7" name="Rectangle 6"/>
          <p:cNvSpPr/>
          <p:nvPr/>
        </p:nvSpPr>
        <p:spPr>
          <a:xfrm>
            <a:off x="0" y="1021317"/>
            <a:ext cx="12192000" cy="69682"/>
          </a:xfrm>
          <a:prstGeom prst="rect">
            <a:avLst/>
          </a:prstGeom>
          <a:solidFill>
            <a:srgbClr val="71A100">
              <a:alpha val="73725"/>
            </a:srgbClr>
          </a:solidFill>
          <a:ln>
            <a:solidFill>
              <a:srgbClr val="71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750183" y="1406500"/>
            <a:ext cx="7337612" cy="4351338"/>
          </a:xfrm>
        </p:spPr>
        <p:txBody>
          <a:bodyPr>
            <a:normAutofit fontScale="85000" lnSpcReduction="10000"/>
          </a:bodyPr>
          <a:lstStyle/>
          <a:p>
            <a:pPr marL="0" indent="0">
              <a:buNone/>
            </a:pPr>
            <a:r>
              <a:rPr lang="en-US" dirty="0">
                <a:latin typeface="Jaldi-Regular"/>
              </a:rPr>
              <a:t>The </a:t>
            </a:r>
            <a:r>
              <a:rPr lang="en-US" b="1" dirty="0">
                <a:solidFill>
                  <a:srgbClr val="92D050"/>
                </a:solidFill>
                <a:latin typeface="Jaldi-Regular"/>
              </a:rPr>
              <a:t>Duke of Ed Employer Program</a:t>
            </a:r>
            <a:r>
              <a:rPr lang="en-US" b="1" dirty="0">
                <a:latin typeface="Jaldi-Regular"/>
              </a:rPr>
              <a:t> </a:t>
            </a:r>
            <a:r>
              <a:rPr lang="en-US" dirty="0">
                <a:latin typeface="Jaldi-Regular"/>
              </a:rPr>
              <a:t>gives young job seekers an edge.</a:t>
            </a:r>
          </a:p>
          <a:p>
            <a:pPr marL="0" indent="0">
              <a:buNone/>
            </a:pPr>
            <a:r>
              <a:rPr lang="en-US" dirty="0"/>
              <a:t>Employers taking part in this initiative will ask prospective employees if they have achieved The Duke of Edinburgh’s International Award in their </a:t>
            </a:r>
            <a:r>
              <a:rPr lang="en-AU" dirty="0"/>
              <a:t>recruitment process.</a:t>
            </a:r>
          </a:p>
          <a:p>
            <a:pPr marL="0" indent="0">
              <a:buNone/>
            </a:pPr>
            <a:r>
              <a:rPr lang="en-AU" dirty="0"/>
              <a:t>We currently have over 90 businesses Australia-wide that are committed to harnessing the value of the Duke of Ed Award into their recruitment and staff development programs. </a:t>
            </a:r>
          </a:p>
          <a:p>
            <a:pPr marL="0" indent="0">
              <a:buNone/>
            </a:pPr>
            <a:r>
              <a:rPr lang="en-US" b="1" dirty="0"/>
              <a:t>A recent survey of Duke of Ed Gold Awardees in Victoria revealed that 96% believed the Award increased their chance of getting a job and gained confidence to pursue their career goals. </a:t>
            </a:r>
          </a:p>
          <a:p>
            <a:pPr marL="0" indent="0">
              <a:buNone/>
            </a:pPr>
            <a:endParaRPr lang="en-US" b="1" dirty="0"/>
          </a:p>
          <a:p>
            <a:pPr marL="0" indent="0">
              <a:buNone/>
            </a:pPr>
            <a:endParaRPr lang="en-AU" dirty="0"/>
          </a:p>
          <a:p>
            <a:pPr marL="0" indent="0">
              <a:buNone/>
            </a:pPr>
            <a:endParaRPr lang="en-GB" dirty="0"/>
          </a:p>
        </p:txBody>
      </p:sp>
      <p:sp>
        <p:nvSpPr>
          <p:cNvPr id="6" name="TextBox 5"/>
          <p:cNvSpPr txBox="1"/>
          <p:nvPr/>
        </p:nvSpPr>
        <p:spPr>
          <a:xfrm>
            <a:off x="838200" y="286407"/>
            <a:ext cx="8863242" cy="923330"/>
          </a:xfrm>
          <a:prstGeom prst="rect">
            <a:avLst/>
          </a:prstGeom>
          <a:noFill/>
        </p:spPr>
        <p:txBody>
          <a:bodyPr wrap="square" rtlCol="0">
            <a:spAutoFit/>
          </a:bodyPr>
          <a:lstStyle/>
          <a:p>
            <a:r>
              <a:rPr lang="en-GB" sz="5400" b="1" dirty="0">
                <a:latin typeface="MetaOT-Bold" panose="020B0804030101020102" pitchFamily="34" charset="0"/>
              </a:rPr>
              <a:t>PATHWAYS - EMPLOYMENT</a:t>
            </a:r>
          </a:p>
        </p:txBody>
      </p:sp>
      <p:pic>
        <p:nvPicPr>
          <p:cNvPr id="3" name="Picture 2">
            <a:extLst>
              <a:ext uri="{FF2B5EF4-FFF2-40B4-BE49-F238E27FC236}">
                <a16:creationId xmlns:a16="http://schemas.microsoft.com/office/drawing/2014/main" id="{E5CEB22F-1C88-4DB9-96DA-BDAF016049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6765" y="1339815"/>
            <a:ext cx="3193929" cy="2128685"/>
          </a:xfrm>
          <a:prstGeom prst="rect">
            <a:avLst/>
          </a:prstGeom>
        </p:spPr>
      </p:pic>
      <p:pic>
        <p:nvPicPr>
          <p:cNvPr id="10" name="Picture 9" descr="A picture containing tree, grass, outdoor, sky&#10;&#10;Description automatically generated">
            <a:extLst>
              <a:ext uri="{FF2B5EF4-FFF2-40B4-BE49-F238E27FC236}">
                <a16:creationId xmlns:a16="http://schemas.microsoft.com/office/drawing/2014/main" id="{C0326CD1-62AC-4E3F-8DA3-7A2BCD3E54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205988">
            <a:off x="8696687" y="3566926"/>
            <a:ext cx="3294085" cy="2211223"/>
          </a:xfrm>
          <a:prstGeom prst="rect">
            <a:avLst/>
          </a:prstGeom>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01443" y="6033962"/>
            <a:ext cx="1860080" cy="665199"/>
          </a:xfrm>
          <a:prstGeom prst="rect">
            <a:avLst/>
          </a:prstGeom>
        </p:spPr>
      </p:pic>
    </p:spTree>
    <p:extLst>
      <p:ext uri="{BB962C8B-B14F-4D97-AF65-F5344CB8AC3E}">
        <p14:creationId xmlns:p14="http://schemas.microsoft.com/office/powerpoint/2010/main" val="3919081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9073" y="6218458"/>
            <a:ext cx="2003086" cy="574392"/>
          </a:xfrm>
          <a:prstGeom prst="rect">
            <a:avLst/>
          </a:prstGeom>
        </p:spPr>
      </p:pic>
      <p:sp>
        <p:nvSpPr>
          <p:cNvPr id="7" name="Rectangle 6"/>
          <p:cNvSpPr/>
          <p:nvPr/>
        </p:nvSpPr>
        <p:spPr>
          <a:xfrm>
            <a:off x="0" y="1021317"/>
            <a:ext cx="12192000" cy="69682"/>
          </a:xfrm>
          <a:prstGeom prst="rect">
            <a:avLst/>
          </a:prstGeom>
          <a:solidFill>
            <a:srgbClr val="71A100">
              <a:alpha val="73725"/>
            </a:srgbClr>
          </a:solidFill>
          <a:ln>
            <a:solidFill>
              <a:srgbClr val="71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6" name="TextBox 5"/>
          <p:cNvSpPr txBox="1"/>
          <p:nvPr/>
        </p:nvSpPr>
        <p:spPr>
          <a:xfrm>
            <a:off x="838200" y="286407"/>
            <a:ext cx="9220200" cy="923330"/>
          </a:xfrm>
          <a:prstGeom prst="rect">
            <a:avLst/>
          </a:prstGeom>
          <a:noFill/>
        </p:spPr>
        <p:txBody>
          <a:bodyPr wrap="square" rtlCol="0">
            <a:spAutoFit/>
          </a:bodyPr>
          <a:lstStyle/>
          <a:p>
            <a:r>
              <a:rPr lang="en-GB" sz="5400" b="1" dirty="0">
                <a:latin typeface="MetaOT-Bold" panose="020B0804030101020102" pitchFamily="34" charset="0"/>
              </a:rPr>
              <a:t>PATHWAYS - EMPLOYMENT</a:t>
            </a:r>
          </a:p>
        </p:txBody>
      </p:sp>
      <p:grpSp>
        <p:nvGrpSpPr>
          <p:cNvPr id="3" name="Group 2">
            <a:extLst>
              <a:ext uri="{FF2B5EF4-FFF2-40B4-BE49-F238E27FC236}">
                <a16:creationId xmlns:a16="http://schemas.microsoft.com/office/drawing/2014/main" id="{AFD62499-2B00-4752-88EB-342794109000}"/>
              </a:ext>
            </a:extLst>
          </p:cNvPr>
          <p:cNvGrpSpPr/>
          <p:nvPr/>
        </p:nvGrpSpPr>
        <p:grpSpPr>
          <a:xfrm>
            <a:off x="1163781" y="1209738"/>
            <a:ext cx="10072066" cy="4755414"/>
            <a:chOff x="43000" y="75707"/>
            <a:chExt cx="12069390" cy="5972493"/>
          </a:xfrm>
        </p:grpSpPr>
        <p:pic>
          <p:nvPicPr>
            <p:cNvPr id="11" name="Picture 10">
              <a:extLst>
                <a:ext uri="{FF2B5EF4-FFF2-40B4-BE49-F238E27FC236}">
                  <a16:creationId xmlns:a16="http://schemas.microsoft.com/office/drawing/2014/main" id="{D0717F24-46E8-4B6B-97E5-151F26BAC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521" y="75707"/>
              <a:ext cx="2473869" cy="933431"/>
            </a:xfrm>
            <a:prstGeom prst="rect">
              <a:avLst/>
            </a:prstGeom>
          </p:spPr>
        </p:pic>
        <p:pic>
          <p:nvPicPr>
            <p:cNvPr id="12" name="Picture 11">
              <a:extLst>
                <a:ext uri="{FF2B5EF4-FFF2-40B4-BE49-F238E27FC236}">
                  <a16:creationId xmlns:a16="http://schemas.microsoft.com/office/drawing/2014/main" id="{94154225-035D-44A3-A633-4CF6D9F1D360}"/>
                </a:ext>
              </a:extLst>
            </p:cNvPr>
            <p:cNvPicPr>
              <a:picLocks noChangeAspect="1"/>
            </p:cNvPicPr>
            <p:nvPr/>
          </p:nvPicPr>
          <p:blipFill>
            <a:blip r:embed="rId5"/>
            <a:stretch>
              <a:fillRect/>
            </a:stretch>
          </p:blipFill>
          <p:spPr>
            <a:xfrm>
              <a:off x="79610" y="75707"/>
              <a:ext cx="2089205" cy="999185"/>
            </a:xfrm>
            <a:prstGeom prst="rect">
              <a:avLst/>
            </a:prstGeom>
          </p:spPr>
        </p:pic>
        <p:pic>
          <p:nvPicPr>
            <p:cNvPr id="13" name="Picture 12">
              <a:extLst>
                <a:ext uri="{FF2B5EF4-FFF2-40B4-BE49-F238E27FC236}">
                  <a16:creationId xmlns:a16="http://schemas.microsoft.com/office/drawing/2014/main" id="{17144FF0-C434-4440-80FF-F19DC0ABF7F3}"/>
                </a:ext>
              </a:extLst>
            </p:cNvPr>
            <p:cNvPicPr>
              <a:picLocks noChangeAspect="1"/>
            </p:cNvPicPr>
            <p:nvPr/>
          </p:nvPicPr>
          <p:blipFill>
            <a:blip r:embed="rId6"/>
            <a:stretch>
              <a:fillRect/>
            </a:stretch>
          </p:blipFill>
          <p:spPr>
            <a:xfrm>
              <a:off x="10511389" y="1191538"/>
              <a:ext cx="1145401" cy="1027588"/>
            </a:xfrm>
            <a:prstGeom prst="rect">
              <a:avLst/>
            </a:prstGeom>
          </p:spPr>
        </p:pic>
        <p:pic>
          <p:nvPicPr>
            <p:cNvPr id="14" name="Picture 2" descr="Image result for blackmores">
              <a:extLst>
                <a:ext uri="{FF2B5EF4-FFF2-40B4-BE49-F238E27FC236}">
                  <a16:creationId xmlns:a16="http://schemas.microsoft.com/office/drawing/2014/main" id="{15F15858-5F77-4EE6-B5E2-BF7710EFF2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415" b="31430"/>
            <a:stretch/>
          </p:blipFill>
          <p:spPr bwMode="auto">
            <a:xfrm>
              <a:off x="163886" y="4946501"/>
              <a:ext cx="2488293" cy="9991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37726C8-6B65-4EB0-B598-21F9778869FD}"/>
                </a:ext>
              </a:extLst>
            </p:cNvPr>
            <p:cNvPicPr>
              <a:picLocks noChangeAspect="1"/>
            </p:cNvPicPr>
            <p:nvPr/>
          </p:nvPicPr>
          <p:blipFill>
            <a:blip r:embed="rId8"/>
            <a:stretch>
              <a:fillRect/>
            </a:stretch>
          </p:blipFill>
          <p:spPr>
            <a:xfrm>
              <a:off x="112058" y="1212870"/>
              <a:ext cx="2591951" cy="792684"/>
            </a:xfrm>
            <a:prstGeom prst="rect">
              <a:avLst/>
            </a:prstGeom>
          </p:spPr>
        </p:pic>
        <p:pic>
          <p:nvPicPr>
            <p:cNvPr id="16" name="Picture 15">
              <a:extLst>
                <a:ext uri="{FF2B5EF4-FFF2-40B4-BE49-F238E27FC236}">
                  <a16:creationId xmlns:a16="http://schemas.microsoft.com/office/drawing/2014/main" id="{C99F1150-5DA6-4C7C-A820-F541940EF8C0}"/>
                </a:ext>
              </a:extLst>
            </p:cNvPr>
            <p:cNvPicPr>
              <a:picLocks noChangeAspect="1"/>
            </p:cNvPicPr>
            <p:nvPr/>
          </p:nvPicPr>
          <p:blipFill>
            <a:blip r:embed="rId9"/>
            <a:stretch>
              <a:fillRect/>
            </a:stretch>
          </p:blipFill>
          <p:spPr>
            <a:xfrm>
              <a:off x="43000" y="1978496"/>
              <a:ext cx="2438551" cy="1383409"/>
            </a:xfrm>
            <a:prstGeom prst="rect">
              <a:avLst/>
            </a:prstGeom>
          </p:spPr>
        </p:pic>
        <p:pic>
          <p:nvPicPr>
            <p:cNvPr id="17" name="Picture 16">
              <a:extLst>
                <a:ext uri="{FF2B5EF4-FFF2-40B4-BE49-F238E27FC236}">
                  <a16:creationId xmlns:a16="http://schemas.microsoft.com/office/drawing/2014/main" id="{6C52DEC5-3A3C-4C9D-87CA-64AE066CAD60}"/>
                </a:ext>
              </a:extLst>
            </p:cNvPr>
            <p:cNvPicPr>
              <a:picLocks noChangeAspect="1"/>
            </p:cNvPicPr>
            <p:nvPr/>
          </p:nvPicPr>
          <p:blipFill rotWithShape="1">
            <a:blip r:embed="rId10"/>
            <a:srcRect t="17274" b="19818"/>
            <a:stretch/>
          </p:blipFill>
          <p:spPr>
            <a:xfrm>
              <a:off x="5242118" y="135194"/>
              <a:ext cx="2855808" cy="961316"/>
            </a:xfrm>
            <a:prstGeom prst="rect">
              <a:avLst/>
            </a:prstGeom>
          </p:spPr>
        </p:pic>
        <p:pic>
          <p:nvPicPr>
            <p:cNvPr id="18" name="Picture 17">
              <a:extLst>
                <a:ext uri="{FF2B5EF4-FFF2-40B4-BE49-F238E27FC236}">
                  <a16:creationId xmlns:a16="http://schemas.microsoft.com/office/drawing/2014/main" id="{4F975946-A9DA-479D-B988-CEE1A1F105A6}"/>
                </a:ext>
              </a:extLst>
            </p:cNvPr>
            <p:cNvPicPr>
              <a:picLocks noChangeAspect="1"/>
            </p:cNvPicPr>
            <p:nvPr/>
          </p:nvPicPr>
          <p:blipFill>
            <a:blip r:embed="rId11"/>
            <a:stretch>
              <a:fillRect/>
            </a:stretch>
          </p:blipFill>
          <p:spPr>
            <a:xfrm>
              <a:off x="2542760" y="2415310"/>
              <a:ext cx="2543175" cy="981075"/>
            </a:xfrm>
            <a:prstGeom prst="rect">
              <a:avLst/>
            </a:prstGeom>
          </p:spPr>
        </p:pic>
        <p:pic>
          <p:nvPicPr>
            <p:cNvPr id="19" name="Picture 18">
              <a:extLst>
                <a:ext uri="{FF2B5EF4-FFF2-40B4-BE49-F238E27FC236}">
                  <a16:creationId xmlns:a16="http://schemas.microsoft.com/office/drawing/2014/main" id="{81FE424D-8D13-4496-A056-B372DFB059FC}"/>
                </a:ext>
              </a:extLst>
            </p:cNvPr>
            <p:cNvPicPr>
              <a:picLocks noChangeAspect="1"/>
            </p:cNvPicPr>
            <p:nvPr/>
          </p:nvPicPr>
          <p:blipFill>
            <a:blip r:embed="rId12"/>
            <a:stretch>
              <a:fillRect/>
            </a:stretch>
          </p:blipFill>
          <p:spPr>
            <a:xfrm>
              <a:off x="6692480" y="4937826"/>
              <a:ext cx="3766730" cy="1110374"/>
            </a:xfrm>
            <a:prstGeom prst="rect">
              <a:avLst/>
            </a:prstGeom>
          </p:spPr>
        </p:pic>
        <p:pic>
          <p:nvPicPr>
            <p:cNvPr id="20" name="Picture 19">
              <a:extLst>
                <a:ext uri="{FF2B5EF4-FFF2-40B4-BE49-F238E27FC236}">
                  <a16:creationId xmlns:a16="http://schemas.microsoft.com/office/drawing/2014/main" id="{1E7655F2-1467-4504-BB48-D18CE4709F4F}"/>
                </a:ext>
              </a:extLst>
            </p:cNvPr>
            <p:cNvPicPr>
              <a:picLocks noChangeAspect="1"/>
            </p:cNvPicPr>
            <p:nvPr/>
          </p:nvPicPr>
          <p:blipFill>
            <a:blip r:embed="rId13"/>
            <a:stretch>
              <a:fillRect/>
            </a:stretch>
          </p:blipFill>
          <p:spPr>
            <a:xfrm>
              <a:off x="266828" y="3439766"/>
              <a:ext cx="1381125" cy="1381125"/>
            </a:xfrm>
            <a:prstGeom prst="rect">
              <a:avLst/>
            </a:prstGeom>
          </p:spPr>
        </p:pic>
        <p:pic>
          <p:nvPicPr>
            <p:cNvPr id="21" name="Picture 20">
              <a:extLst>
                <a:ext uri="{FF2B5EF4-FFF2-40B4-BE49-F238E27FC236}">
                  <a16:creationId xmlns:a16="http://schemas.microsoft.com/office/drawing/2014/main" id="{A0A6C278-B957-43E6-A9E2-C7B956CAF284}"/>
                </a:ext>
              </a:extLst>
            </p:cNvPr>
            <p:cNvPicPr>
              <a:picLocks noChangeAspect="1"/>
            </p:cNvPicPr>
            <p:nvPr/>
          </p:nvPicPr>
          <p:blipFill>
            <a:blip r:embed="rId14"/>
            <a:stretch>
              <a:fillRect/>
            </a:stretch>
          </p:blipFill>
          <p:spPr>
            <a:xfrm>
              <a:off x="5491334" y="2142068"/>
              <a:ext cx="1952183" cy="773942"/>
            </a:xfrm>
            <a:prstGeom prst="rect">
              <a:avLst/>
            </a:prstGeom>
          </p:spPr>
        </p:pic>
        <p:pic>
          <p:nvPicPr>
            <p:cNvPr id="22" name="Picture 21">
              <a:extLst>
                <a:ext uri="{FF2B5EF4-FFF2-40B4-BE49-F238E27FC236}">
                  <a16:creationId xmlns:a16="http://schemas.microsoft.com/office/drawing/2014/main" id="{FECC733C-F1D2-4ED3-9E95-402594B1A6BC}"/>
                </a:ext>
              </a:extLst>
            </p:cNvPr>
            <p:cNvPicPr>
              <a:picLocks noChangeAspect="1"/>
            </p:cNvPicPr>
            <p:nvPr/>
          </p:nvPicPr>
          <p:blipFill>
            <a:blip r:embed="rId15"/>
            <a:stretch>
              <a:fillRect/>
            </a:stretch>
          </p:blipFill>
          <p:spPr>
            <a:xfrm>
              <a:off x="2734156" y="1193601"/>
              <a:ext cx="2364617" cy="961316"/>
            </a:xfrm>
            <a:prstGeom prst="rect">
              <a:avLst/>
            </a:prstGeom>
          </p:spPr>
        </p:pic>
        <p:pic>
          <p:nvPicPr>
            <p:cNvPr id="23" name="Picture 22">
              <a:extLst>
                <a:ext uri="{FF2B5EF4-FFF2-40B4-BE49-F238E27FC236}">
                  <a16:creationId xmlns:a16="http://schemas.microsoft.com/office/drawing/2014/main" id="{2D5B9F7D-801F-48B2-B56C-108963D56515}"/>
                </a:ext>
              </a:extLst>
            </p:cNvPr>
            <p:cNvPicPr>
              <a:picLocks noChangeAspect="1"/>
            </p:cNvPicPr>
            <p:nvPr/>
          </p:nvPicPr>
          <p:blipFill>
            <a:blip r:embed="rId16"/>
            <a:stretch>
              <a:fillRect/>
            </a:stretch>
          </p:blipFill>
          <p:spPr>
            <a:xfrm>
              <a:off x="5260915" y="2927526"/>
              <a:ext cx="2287169" cy="1001409"/>
            </a:xfrm>
            <a:prstGeom prst="rect">
              <a:avLst/>
            </a:prstGeom>
          </p:spPr>
        </p:pic>
        <p:pic>
          <p:nvPicPr>
            <p:cNvPr id="24" name="Picture 23">
              <a:extLst>
                <a:ext uri="{FF2B5EF4-FFF2-40B4-BE49-F238E27FC236}">
                  <a16:creationId xmlns:a16="http://schemas.microsoft.com/office/drawing/2014/main" id="{9FFFFD3D-CA22-45AC-A059-A58DAD27D386}"/>
                </a:ext>
              </a:extLst>
            </p:cNvPr>
            <p:cNvPicPr>
              <a:picLocks noChangeAspect="1"/>
            </p:cNvPicPr>
            <p:nvPr/>
          </p:nvPicPr>
          <p:blipFill>
            <a:blip r:embed="rId17"/>
            <a:stretch>
              <a:fillRect/>
            </a:stretch>
          </p:blipFill>
          <p:spPr>
            <a:xfrm>
              <a:off x="6661605" y="4138052"/>
              <a:ext cx="2400300" cy="647700"/>
            </a:xfrm>
            <a:prstGeom prst="rect">
              <a:avLst/>
            </a:prstGeom>
          </p:spPr>
        </p:pic>
        <p:pic>
          <p:nvPicPr>
            <p:cNvPr id="25" name="Picture 24">
              <a:extLst>
                <a:ext uri="{FF2B5EF4-FFF2-40B4-BE49-F238E27FC236}">
                  <a16:creationId xmlns:a16="http://schemas.microsoft.com/office/drawing/2014/main" id="{48B59C73-00B7-4D4D-A390-C4AA6CA7A665}"/>
                </a:ext>
              </a:extLst>
            </p:cNvPr>
            <p:cNvPicPr>
              <a:picLocks noChangeAspect="1"/>
            </p:cNvPicPr>
            <p:nvPr/>
          </p:nvPicPr>
          <p:blipFill>
            <a:blip r:embed="rId18"/>
            <a:stretch>
              <a:fillRect/>
            </a:stretch>
          </p:blipFill>
          <p:spPr>
            <a:xfrm>
              <a:off x="8966099" y="3966276"/>
              <a:ext cx="3067322" cy="971550"/>
            </a:xfrm>
            <a:prstGeom prst="rect">
              <a:avLst/>
            </a:prstGeom>
          </p:spPr>
        </p:pic>
        <p:pic>
          <p:nvPicPr>
            <p:cNvPr id="26" name="Picture 25">
              <a:extLst>
                <a:ext uri="{FF2B5EF4-FFF2-40B4-BE49-F238E27FC236}">
                  <a16:creationId xmlns:a16="http://schemas.microsoft.com/office/drawing/2014/main" id="{EAFB3AB4-FC91-467E-B2C3-054D06B607E0}"/>
                </a:ext>
              </a:extLst>
            </p:cNvPr>
            <p:cNvPicPr>
              <a:picLocks noChangeAspect="1"/>
            </p:cNvPicPr>
            <p:nvPr/>
          </p:nvPicPr>
          <p:blipFill>
            <a:blip r:embed="rId19"/>
            <a:stretch>
              <a:fillRect/>
            </a:stretch>
          </p:blipFill>
          <p:spPr>
            <a:xfrm>
              <a:off x="2056993" y="3607477"/>
              <a:ext cx="2310219" cy="1186329"/>
            </a:xfrm>
            <a:prstGeom prst="rect">
              <a:avLst/>
            </a:prstGeom>
          </p:spPr>
        </p:pic>
        <p:pic>
          <p:nvPicPr>
            <p:cNvPr id="27" name="Picture 26">
              <a:extLst>
                <a:ext uri="{FF2B5EF4-FFF2-40B4-BE49-F238E27FC236}">
                  <a16:creationId xmlns:a16="http://schemas.microsoft.com/office/drawing/2014/main" id="{26D7D003-9FA3-4999-9392-D79CDBF9913A}"/>
                </a:ext>
              </a:extLst>
            </p:cNvPr>
            <p:cNvPicPr>
              <a:picLocks noChangeAspect="1"/>
            </p:cNvPicPr>
            <p:nvPr/>
          </p:nvPicPr>
          <p:blipFill>
            <a:blip r:embed="rId20"/>
            <a:stretch>
              <a:fillRect/>
            </a:stretch>
          </p:blipFill>
          <p:spPr>
            <a:xfrm>
              <a:off x="8127722" y="217149"/>
              <a:ext cx="1533525" cy="638175"/>
            </a:xfrm>
            <a:prstGeom prst="rect">
              <a:avLst/>
            </a:prstGeom>
          </p:spPr>
        </p:pic>
        <p:pic>
          <p:nvPicPr>
            <p:cNvPr id="28" name="Picture 27">
              <a:extLst>
                <a:ext uri="{FF2B5EF4-FFF2-40B4-BE49-F238E27FC236}">
                  <a16:creationId xmlns:a16="http://schemas.microsoft.com/office/drawing/2014/main" id="{8724984F-29DF-4EC0-BE82-A95C52E9E883}"/>
                </a:ext>
              </a:extLst>
            </p:cNvPr>
            <p:cNvPicPr>
              <a:picLocks noChangeAspect="1"/>
            </p:cNvPicPr>
            <p:nvPr/>
          </p:nvPicPr>
          <p:blipFill>
            <a:blip r:embed="rId21"/>
            <a:stretch>
              <a:fillRect/>
            </a:stretch>
          </p:blipFill>
          <p:spPr>
            <a:xfrm>
              <a:off x="7861755" y="1833527"/>
              <a:ext cx="2238375" cy="628650"/>
            </a:xfrm>
            <a:prstGeom prst="rect">
              <a:avLst/>
            </a:prstGeom>
          </p:spPr>
        </p:pic>
        <p:pic>
          <p:nvPicPr>
            <p:cNvPr id="29" name="Picture 28">
              <a:extLst>
                <a:ext uri="{FF2B5EF4-FFF2-40B4-BE49-F238E27FC236}">
                  <a16:creationId xmlns:a16="http://schemas.microsoft.com/office/drawing/2014/main" id="{17A71926-F54F-4A3F-8468-18D90D593DFA}"/>
                </a:ext>
              </a:extLst>
            </p:cNvPr>
            <p:cNvPicPr>
              <a:picLocks noChangeAspect="1"/>
            </p:cNvPicPr>
            <p:nvPr/>
          </p:nvPicPr>
          <p:blipFill>
            <a:blip r:embed="rId22"/>
            <a:stretch>
              <a:fillRect/>
            </a:stretch>
          </p:blipFill>
          <p:spPr>
            <a:xfrm>
              <a:off x="8216264" y="1096510"/>
              <a:ext cx="2009775" cy="609600"/>
            </a:xfrm>
            <a:prstGeom prst="rect">
              <a:avLst/>
            </a:prstGeom>
          </p:spPr>
        </p:pic>
        <p:pic>
          <p:nvPicPr>
            <p:cNvPr id="30" name="Picture 29">
              <a:extLst>
                <a:ext uri="{FF2B5EF4-FFF2-40B4-BE49-F238E27FC236}">
                  <a16:creationId xmlns:a16="http://schemas.microsoft.com/office/drawing/2014/main" id="{425004C4-F5AF-40BF-B7E5-1DC8E977F24E}"/>
                </a:ext>
              </a:extLst>
            </p:cNvPr>
            <p:cNvPicPr>
              <a:picLocks noChangeAspect="1"/>
            </p:cNvPicPr>
            <p:nvPr/>
          </p:nvPicPr>
          <p:blipFill rotWithShape="1">
            <a:blip r:embed="rId23"/>
            <a:srcRect t="24658" b="25601"/>
            <a:stretch/>
          </p:blipFill>
          <p:spPr>
            <a:xfrm>
              <a:off x="10481668" y="5033644"/>
              <a:ext cx="1589390" cy="790575"/>
            </a:xfrm>
            <a:prstGeom prst="rect">
              <a:avLst/>
            </a:prstGeom>
          </p:spPr>
        </p:pic>
        <p:pic>
          <p:nvPicPr>
            <p:cNvPr id="31" name="Picture 30">
              <a:extLst>
                <a:ext uri="{FF2B5EF4-FFF2-40B4-BE49-F238E27FC236}">
                  <a16:creationId xmlns:a16="http://schemas.microsoft.com/office/drawing/2014/main" id="{7E2E3B11-862E-4968-8289-26F39ABAD282}"/>
                </a:ext>
              </a:extLst>
            </p:cNvPr>
            <p:cNvPicPr>
              <a:picLocks noChangeAspect="1"/>
            </p:cNvPicPr>
            <p:nvPr/>
          </p:nvPicPr>
          <p:blipFill>
            <a:blip r:embed="rId24"/>
            <a:stretch>
              <a:fillRect/>
            </a:stretch>
          </p:blipFill>
          <p:spPr>
            <a:xfrm>
              <a:off x="5749285" y="1193251"/>
              <a:ext cx="2171700" cy="885825"/>
            </a:xfrm>
            <a:prstGeom prst="rect">
              <a:avLst/>
            </a:prstGeom>
          </p:spPr>
        </p:pic>
        <p:pic>
          <p:nvPicPr>
            <p:cNvPr id="32" name="Picture 31">
              <a:extLst>
                <a:ext uri="{FF2B5EF4-FFF2-40B4-BE49-F238E27FC236}">
                  <a16:creationId xmlns:a16="http://schemas.microsoft.com/office/drawing/2014/main" id="{9DDF40E2-660C-4D68-994F-CF371A804420}"/>
                </a:ext>
              </a:extLst>
            </p:cNvPr>
            <p:cNvPicPr>
              <a:picLocks noChangeAspect="1"/>
            </p:cNvPicPr>
            <p:nvPr/>
          </p:nvPicPr>
          <p:blipFill>
            <a:blip r:embed="rId25"/>
            <a:stretch>
              <a:fillRect/>
            </a:stretch>
          </p:blipFill>
          <p:spPr>
            <a:xfrm>
              <a:off x="9940690" y="2164074"/>
              <a:ext cx="2171700" cy="971550"/>
            </a:xfrm>
            <a:prstGeom prst="rect">
              <a:avLst/>
            </a:prstGeom>
          </p:spPr>
        </p:pic>
        <p:pic>
          <p:nvPicPr>
            <p:cNvPr id="33" name="Picture 32">
              <a:extLst>
                <a:ext uri="{FF2B5EF4-FFF2-40B4-BE49-F238E27FC236}">
                  <a16:creationId xmlns:a16="http://schemas.microsoft.com/office/drawing/2014/main" id="{CE6BE24E-A561-4F06-A91D-288EB5D16EE5}"/>
                </a:ext>
              </a:extLst>
            </p:cNvPr>
            <p:cNvPicPr>
              <a:picLocks noChangeAspect="1"/>
            </p:cNvPicPr>
            <p:nvPr/>
          </p:nvPicPr>
          <p:blipFill>
            <a:blip r:embed="rId26"/>
            <a:stretch>
              <a:fillRect/>
            </a:stretch>
          </p:blipFill>
          <p:spPr>
            <a:xfrm>
              <a:off x="4394853" y="4045653"/>
              <a:ext cx="2171700" cy="771525"/>
            </a:xfrm>
            <a:prstGeom prst="rect">
              <a:avLst/>
            </a:prstGeom>
          </p:spPr>
        </p:pic>
        <p:pic>
          <p:nvPicPr>
            <p:cNvPr id="34" name="Picture 33">
              <a:extLst>
                <a:ext uri="{FF2B5EF4-FFF2-40B4-BE49-F238E27FC236}">
                  <a16:creationId xmlns:a16="http://schemas.microsoft.com/office/drawing/2014/main" id="{FC4914C0-4518-45C4-B4D0-A08F4DC215CD}"/>
                </a:ext>
              </a:extLst>
            </p:cNvPr>
            <p:cNvPicPr>
              <a:picLocks noChangeAspect="1"/>
            </p:cNvPicPr>
            <p:nvPr/>
          </p:nvPicPr>
          <p:blipFill>
            <a:blip r:embed="rId27"/>
            <a:stretch>
              <a:fillRect/>
            </a:stretch>
          </p:blipFill>
          <p:spPr>
            <a:xfrm>
              <a:off x="7433209" y="2741492"/>
              <a:ext cx="2699052" cy="1087482"/>
            </a:xfrm>
            <a:prstGeom prst="rect">
              <a:avLst/>
            </a:prstGeom>
          </p:spPr>
        </p:pic>
        <p:pic>
          <p:nvPicPr>
            <p:cNvPr id="35" name="Picture 34">
              <a:extLst>
                <a:ext uri="{FF2B5EF4-FFF2-40B4-BE49-F238E27FC236}">
                  <a16:creationId xmlns:a16="http://schemas.microsoft.com/office/drawing/2014/main" id="{48649BB4-5AD9-4651-B8AD-F3C89A3E3116}"/>
                </a:ext>
              </a:extLst>
            </p:cNvPr>
            <p:cNvPicPr>
              <a:picLocks noChangeAspect="1"/>
            </p:cNvPicPr>
            <p:nvPr/>
          </p:nvPicPr>
          <p:blipFill>
            <a:blip r:embed="rId28"/>
            <a:stretch>
              <a:fillRect/>
            </a:stretch>
          </p:blipFill>
          <p:spPr>
            <a:xfrm>
              <a:off x="2687866" y="5116299"/>
              <a:ext cx="3982156" cy="790575"/>
            </a:xfrm>
            <a:prstGeom prst="rect">
              <a:avLst/>
            </a:prstGeom>
          </p:spPr>
        </p:pic>
        <p:pic>
          <p:nvPicPr>
            <p:cNvPr id="36" name="Picture 35">
              <a:extLst>
                <a:ext uri="{FF2B5EF4-FFF2-40B4-BE49-F238E27FC236}">
                  <a16:creationId xmlns:a16="http://schemas.microsoft.com/office/drawing/2014/main" id="{537A9A39-3756-46DE-A395-A48C39DEE351}"/>
                </a:ext>
              </a:extLst>
            </p:cNvPr>
            <p:cNvPicPr>
              <a:picLocks noChangeAspect="1"/>
            </p:cNvPicPr>
            <p:nvPr/>
          </p:nvPicPr>
          <p:blipFill>
            <a:blip r:embed="rId29"/>
            <a:stretch>
              <a:fillRect/>
            </a:stretch>
          </p:blipFill>
          <p:spPr>
            <a:xfrm>
              <a:off x="2294343" y="99013"/>
              <a:ext cx="2917979" cy="969667"/>
            </a:xfrm>
            <a:prstGeom prst="rect">
              <a:avLst/>
            </a:prstGeom>
          </p:spPr>
        </p:pic>
        <p:pic>
          <p:nvPicPr>
            <p:cNvPr id="37" name="Picture 36">
              <a:extLst>
                <a:ext uri="{FF2B5EF4-FFF2-40B4-BE49-F238E27FC236}">
                  <a16:creationId xmlns:a16="http://schemas.microsoft.com/office/drawing/2014/main" id="{7C7FC174-B6C3-4CDD-B91F-1B4811E5C6FE}"/>
                </a:ext>
              </a:extLst>
            </p:cNvPr>
            <p:cNvPicPr>
              <a:picLocks noChangeAspect="1"/>
            </p:cNvPicPr>
            <p:nvPr/>
          </p:nvPicPr>
          <p:blipFill>
            <a:blip r:embed="rId30"/>
            <a:stretch>
              <a:fillRect/>
            </a:stretch>
          </p:blipFill>
          <p:spPr>
            <a:xfrm>
              <a:off x="10152468" y="3168136"/>
              <a:ext cx="1863244" cy="777859"/>
            </a:xfrm>
            <a:prstGeom prst="rect">
              <a:avLst/>
            </a:prstGeom>
          </p:spPr>
        </p:pic>
      </p:grpSp>
      <p:pic>
        <p:nvPicPr>
          <p:cNvPr id="38" name="Picture 37"/>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9715182" y="6077139"/>
            <a:ext cx="1883919" cy="673723"/>
          </a:xfrm>
          <a:prstGeom prst="rect">
            <a:avLst/>
          </a:prstGeom>
        </p:spPr>
      </p:pic>
    </p:spTree>
    <p:extLst>
      <p:ext uri="{BB962C8B-B14F-4D97-AF65-F5344CB8AC3E}">
        <p14:creationId xmlns:p14="http://schemas.microsoft.com/office/powerpoint/2010/main" val="3172098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200499"/>
            <a:ext cx="2065717" cy="592352"/>
          </a:xfrm>
          <a:prstGeom prst="rect">
            <a:avLst/>
          </a:prstGeom>
        </p:spPr>
      </p:pic>
      <p:sp>
        <p:nvSpPr>
          <p:cNvPr id="7" name="Rectangle 6"/>
          <p:cNvSpPr/>
          <p:nvPr/>
        </p:nvSpPr>
        <p:spPr>
          <a:xfrm>
            <a:off x="0" y="1021317"/>
            <a:ext cx="12192000" cy="69682"/>
          </a:xfrm>
          <a:prstGeom prst="rect">
            <a:avLst/>
          </a:prstGeom>
          <a:solidFill>
            <a:srgbClr val="FDB91E">
              <a:alpha val="73725"/>
            </a:srgbClr>
          </a:solidFill>
          <a:ln>
            <a:solidFill>
              <a:srgbClr val="FDB9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574149" y="1485345"/>
            <a:ext cx="5816872" cy="4351338"/>
          </a:xfrm>
        </p:spPr>
        <p:txBody>
          <a:bodyPr>
            <a:normAutofit fontScale="70000" lnSpcReduction="20000"/>
          </a:bodyPr>
          <a:lstStyle/>
          <a:p>
            <a:pPr marL="0" indent="0">
              <a:buNone/>
            </a:pPr>
            <a:r>
              <a:rPr lang="en-US" b="1" dirty="0"/>
              <a:t>By becoming a Young Award Leader, you will:</a:t>
            </a:r>
          </a:p>
          <a:p>
            <a:pPr marL="285750" indent="-285750"/>
            <a:r>
              <a:rPr lang="en-US" dirty="0"/>
              <a:t>Gain invaluable leadership and employability skills</a:t>
            </a:r>
          </a:p>
          <a:p>
            <a:pPr marL="285750" indent="-285750"/>
            <a:r>
              <a:rPr lang="en-US" dirty="0"/>
              <a:t>Learn how to influence and inspire others</a:t>
            </a:r>
          </a:p>
          <a:p>
            <a:pPr marL="285750" indent="-285750"/>
            <a:r>
              <a:rPr lang="en-US" dirty="0"/>
              <a:t>Meet like-minded young and aspiring leaders</a:t>
            </a:r>
          </a:p>
          <a:p>
            <a:pPr marL="285750" indent="-285750"/>
            <a:r>
              <a:rPr lang="en-US" dirty="0"/>
              <a:t>Satisfy the service or skill requirements of the Award</a:t>
            </a:r>
          </a:p>
          <a:p>
            <a:pPr marL="285750" indent="-285750"/>
            <a:endParaRPr lang="en-US" dirty="0"/>
          </a:p>
          <a:p>
            <a:pPr marL="0" indent="0">
              <a:buNone/>
            </a:pPr>
            <a:r>
              <a:rPr lang="en-US" b="1" dirty="0"/>
              <a:t>The training topic areas will include: </a:t>
            </a:r>
          </a:p>
          <a:p>
            <a:pPr marL="285750" indent="-285750"/>
            <a:r>
              <a:rPr lang="en-AU" dirty="0"/>
              <a:t>Self-Awareness and confidence </a:t>
            </a:r>
          </a:p>
          <a:p>
            <a:pPr marL="285750" indent="-285750"/>
            <a:r>
              <a:rPr lang="en-AU" dirty="0"/>
              <a:t>Goal setting </a:t>
            </a:r>
          </a:p>
          <a:p>
            <a:pPr marL="285750" indent="-285750"/>
            <a:r>
              <a:rPr lang="en-AU" dirty="0"/>
              <a:t>Effective communication and public speaking</a:t>
            </a:r>
          </a:p>
          <a:p>
            <a:pPr marL="285750" indent="-285750"/>
            <a:r>
              <a:rPr lang="en-AU" dirty="0"/>
              <a:t>Project management and event planning </a:t>
            </a:r>
          </a:p>
          <a:p>
            <a:pPr marL="285750" indent="-285750"/>
            <a:endParaRPr lang="en-AU" dirty="0"/>
          </a:p>
          <a:p>
            <a:endParaRPr lang="en-GB" dirty="0"/>
          </a:p>
        </p:txBody>
      </p:sp>
      <p:sp>
        <p:nvSpPr>
          <p:cNvPr id="6" name="TextBox 5"/>
          <p:cNvSpPr txBox="1"/>
          <p:nvPr/>
        </p:nvSpPr>
        <p:spPr>
          <a:xfrm>
            <a:off x="838200" y="286407"/>
            <a:ext cx="9777642" cy="923330"/>
          </a:xfrm>
          <a:prstGeom prst="rect">
            <a:avLst/>
          </a:prstGeom>
          <a:noFill/>
        </p:spPr>
        <p:txBody>
          <a:bodyPr wrap="square" rtlCol="0">
            <a:spAutoFit/>
          </a:bodyPr>
          <a:lstStyle/>
          <a:p>
            <a:r>
              <a:rPr lang="en-GB" sz="5400" b="1" dirty="0">
                <a:latin typeface="MetaOT-Bold" panose="020B0804030101020102" pitchFamily="34" charset="0"/>
              </a:rPr>
              <a:t>YOUNG AWARD LEADERS (YALS)</a:t>
            </a:r>
          </a:p>
        </p:txBody>
      </p:sp>
      <p:sp>
        <p:nvSpPr>
          <p:cNvPr id="2" name="Oval 1">
            <a:extLst>
              <a:ext uri="{FF2B5EF4-FFF2-40B4-BE49-F238E27FC236}">
                <a16:creationId xmlns:a16="http://schemas.microsoft.com/office/drawing/2014/main" id="{AA4824D8-4A70-4CFB-992A-BAEEFA90A312}"/>
              </a:ext>
            </a:extLst>
          </p:cNvPr>
          <p:cNvSpPr/>
          <p:nvPr/>
        </p:nvSpPr>
        <p:spPr>
          <a:xfrm>
            <a:off x="5795710" y="1209737"/>
            <a:ext cx="5923756" cy="5197898"/>
          </a:xfrm>
          <a:prstGeom prst="ellipse">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200" dirty="0">
                <a:solidFill>
                  <a:schemeClr val="bg1"/>
                </a:solidFill>
                <a:latin typeface="Jaldi-Regular"/>
              </a:rPr>
              <a:t>‘’I developed as a real leader. My leadership skills have improved by leaps and bounds as I feel more confident talking in front of large groups of people. My </a:t>
            </a:r>
            <a:r>
              <a:rPr lang="en-US" sz="2200" dirty="0" err="1">
                <a:solidFill>
                  <a:schemeClr val="bg1"/>
                </a:solidFill>
                <a:latin typeface="Jaldi-Regular"/>
              </a:rPr>
              <a:t>organisational</a:t>
            </a:r>
            <a:r>
              <a:rPr lang="en-US" sz="2200" dirty="0">
                <a:solidFill>
                  <a:schemeClr val="bg1"/>
                </a:solidFill>
                <a:latin typeface="Jaldi-Regular"/>
              </a:rPr>
              <a:t> and communication skills have also developed due to me needing to manage and prioritize my time.”</a:t>
            </a:r>
          </a:p>
          <a:p>
            <a:pPr algn="ctr"/>
            <a:endParaRPr lang="en-US" sz="2200" dirty="0">
              <a:solidFill>
                <a:schemeClr val="bg1"/>
              </a:solidFill>
              <a:latin typeface="Jaldi-Regular"/>
            </a:endParaRPr>
          </a:p>
          <a:p>
            <a:pPr algn="ctr"/>
            <a:r>
              <a:rPr lang="en-US" sz="2200" b="1" dirty="0">
                <a:solidFill>
                  <a:schemeClr val="bg1"/>
                </a:solidFill>
                <a:latin typeface="Jaldi-Bold"/>
              </a:rPr>
              <a:t>Sophie Fontaine, previous YAL and Gold Awardee</a:t>
            </a:r>
            <a:endParaRPr lang="en-AU" sz="2200" dirty="0">
              <a:solidFill>
                <a:schemeClr val="bg1"/>
              </a:solidFill>
            </a:endParaRPr>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45874" y="6194345"/>
            <a:ext cx="1673592" cy="598506"/>
          </a:xfrm>
          <a:prstGeom prst="rect">
            <a:avLst/>
          </a:prstGeom>
        </p:spPr>
      </p:pic>
    </p:spTree>
    <p:extLst>
      <p:ext uri="{BB962C8B-B14F-4D97-AF65-F5344CB8AC3E}">
        <p14:creationId xmlns:p14="http://schemas.microsoft.com/office/powerpoint/2010/main" val="1888392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60989"/>
            <a:ext cx="2203503" cy="631862"/>
          </a:xfrm>
          <a:prstGeom prst="rect">
            <a:avLst/>
          </a:prstGeom>
        </p:spPr>
      </p:pic>
      <p:sp>
        <p:nvSpPr>
          <p:cNvPr id="7" name="Rectangle 6"/>
          <p:cNvSpPr/>
          <p:nvPr/>
        </p:nvSpPr>
        <p:spPr>
          <a:xfrm>
            <a:off x="0" y="1021317"/>
            <a:ext cx="12192000" cy="69682"/>
          </a:xfrm>
          <a:prstGeom prst="rect">
            <a:avLst/>
          </a:prstGeom>
          <a:solidFill>
            <a:srgbClr val="E40046">
              <a:alpha val="73725"/>
            </a:srgbClr>
          </a:solidFill>
          <a:ln>
            <a:solidFill>
              <a:srgbClr val="E4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40046"/>
              </a:solidFill>
            </a:endParaRPr>
          </a:p>
        </p:txBody>
      </p:sp>
      <p:sp>
        <p:nvSpPr>
          <p:cNvPr id="6" name="TextBox 5"/>
          <p:cNvSpPr txBox="1"/>
          <p:nvPr/>
        </p:nvSpPr>
        <p:spPr>
          <a:xfrm>
            <a:off x="838200" y="286407"/>
            <a:ext cx="7513320" cy="923330"/>
          </a:xfrm>
          <a:prstGeom prst="rect">
            <a:avLst/>
          </a:prstGeom>
          <a:noFill/>
        </p:spPr>
        <p:txBody>
          <a:bodyPr wrap="square" rtlCol="0">
            <a:spAutoFit/>
          </a:bodyPr>
          <a:lstStyle/>
          <a:p>
            <a:r>
              <a:rPr lang="en-GB" sz="5400" b="1" dirty="0">
                <a:latin typeface="MetaOT-Bold" panose="020B0804030101020102" pitchFamily="34" charset="0"/>
              </a:rPr>
              <a:t>ONLINE RECORD BOOK</a:t>
            </a:r>
          </a:p>
        </p:txBody>
      </p:sp>
      <p:pic>
        <p:nvPicPr>
          <p:cNvPr id="13" name="Picture 12">
            <a:extLst>
              <a:ext uri="{FF2B5EF4-FFF2-40B4-BE49-F238E27FC236}">
                <a16:creationId xmlns:a16="http://schemas.microsoft.com/office/drawing/2014/main" id="{1848E96F-FA50-478C-95F6-231771302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087" y="1443162"/>
            <a:ext cx="10072944" cy="4314676"/>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45249" y="5887234"/>
            <a:ext cx="2170617" cy="776252"/>
          </a:xfrm>
          <a:prstGeom prst="rect">
            <a:avLst/>
          </a:prstGeom>
        </p:spPr>
      </p:pic>
    </p:spTree>
    <p:extLst>
      <p:ext uri="{BB962C8B-B14F-4D97-AF65-F5344CB8AC3E}">
        <p14:creationId xmlns:p14="http://schemas.microsoft.com/office/powerpoint/2010/main" val="1370117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772" y="5999173"/>
            <a:ext cx="2316238" cy="664189"/>
          </a:xfrm>
          <a:prstGeom prst="rect">
            <a:avLst/>
          </a:prstGeom>
        </p:spPr>
      </p:pic>
      <p:sp>
        <p:nvSpPr>
          <p:cNvPr id="7" name="Rectangle 6"/>
          <p:cNvSpPr/>
          <p:nvPr/>
        </p:nvSpPr>
        <p:spPr>
          <a:xfrm>
            <a:off x="0" y="1021317"/>
            <a:ext cx="12192000" cy="69682"/>
          </a:xfrm>
          <a:prstGeom prst="rect">
            <a:avLst/>
          </a:prstGeom>
          <a:solidFill>
            <a:srgbClr val="E40046">
              <a:alpha val="73725"/>
            </a:srgbClr>
          </a:solidFill>
          <a:ln>
            <a:solidFill>
              <a:srgbClr val="E4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40046"/>
              </a:solidFill>
            </a:endParaRPr>
          </a:p>
        </p:txBody>
      </p:sp>
      <p:sp>
        <p:nvSpPr>
          <p:cNvPr id="6" name="TextBox 5"/>
          <p:cNvSpPr txBox="1"/>
          <p:nvPr/>
        </p:nvSpPr>
        <p:spPr>
          <a:xfrm>
            <a:off x="838200" y="286407"/>
            <a:ext cx="7513320" cy="923330"/>
          </a:xfrm>
          <a:prstGeom prst="rect">
            <a:avLst/>
          </a:prstGeom>
          <a:noFill/>
        </p:spPr>
        <p:txBody>
          <a:bodyPr wrap="square" rtlCol="0">
            <a:spAutoFit/>
          </a:bodyPr>
          <a:lstStyle/>
          <a:p>
            <a:r>
              <a:rPr lang="en-GB" sz="5400" b="1" dirty="0">
                <a:latin typeface="MetaOT-Bold" panose="020B0804030101020102" pitchFamily="34" charset="0"/>
              </a:rPr>
              <a:t>ONLINE RECORD BOOK</a:t>
            </a:r>
          </a:p>
        </p:txBody>
      </p:sp>
      <p:pic>
        <p:nvPicPr>
          <p:cNvPr id="10" name="Picture 9">
            <a:extLst>
              <a:ext uri="{FF2B5EF4-FFF2-40B4-BE49-F238E27FC236}">
                <a16:creationId xmlns:a16="http://schemas.microsoft.com/office/drawing/2014/main" id="{35D6BF1A-C8DF-4C89-991B-77FC1492E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365" y="1664778"/>
            <a:ext cx="4481775" cy="4171905"/>
          </a:xfrm>
          <a:prstGeom prst="rect">
            <a:avLst/>
          </a:prstGeom>
        </p:spPr>
      </p:pic>
      <p:sp>
        <p:nvSpPr>
          <p:cNvPr id="11" name="Content Placeholder 3">
            <a:extLst>
              <a:ext uri="{FF2B5EF4-FFF2-40B4-BE49-F238E27FC236}">
                <a16:creationId xmlns:a16="http://schemas.microsoft.com/office/drawing/2014/main" id="{8B649BAC-38A5-4827-A650-34812E0C2C53}"/>
              </a:ext>
            </a:extLst>
          </p:cNvPr>
          <p:cNvSpPr>
            <a:spLocks noGrp="1"/>
          </p:cNvSpPr>
          <p:nvPr>
            <p:ph idx="1"/>
          </p:nvPr>
        </p:nvSpPr>
        <p:spPr>
          <a:xfrm>
            <a:off x="838200" y="2153514"/>
            <a:ext cx="6076033" cy="4351338"/>
          </a:xfrm>
        </p:spPr>
        <p:txBody>
          <a:bodyPr>
            <a:normAutofit/>
          </a:bodyPr>
          <a:lstStyle/>
          <a:p>
            <a:pPr marL="0" indent="0">
              <a:buNone/>
            </a:pPr>
            <a:r>
              <a:rPr lang="en-AU" sz="3600" dirty="0"/>
              <a:t>You can also download a free App to help you log hours!</a:t>
            </a:r>
          </a:p>
          <a:p>
            <a:pPr marL="0" indent="0">
              <a:buNone/>
            </a:pPr>
            <a:r>
              <a:rPr lang="en-GB" sz="3600" dirty="0"/>
              <a:t>Search for </a:t>
            </a:r>
            <a:r>
              <a:rPr lang="en-GB" sz="3600" b="1" i="1" dirty="0">
                <a:solidFill>
                  <a:srgbClr val="D11566"/>
                </a:solidFill>
              </a:rPr>
              <a:t>‘’ORB Participant’’ </a:t>
            </a:r>
            <a:r>
              <a:rPr lang="en-GB" sz="3600" dirty="0"/>
              <a:t>on the Google Play or iOS App Store</a:t>
            </a:r>
            <a:endParaRPr lang="en-AU" sz="3600" dirty="0"/>
          </a:p>
        </p:txBody>
      </p:sp>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95848" y="5965546"/>
            <a:ext cx="1715780" cy="657264"/>
          </a:xfrm>
          <a:prstGeom prst="rect">
            <a:avLst/>
          </a:prstGeom>
        </p:spPr>
      </p:pic>
    </p:spTree>
    <p:extLst>
      <p:ext uri="{BB962C8B-B14F-4D97-AF65-F5344CB8AC3E}">
        <p14:creationId xmlns:p14="http://schemas.microsoft.com/office/powerpoint/2010/main" val="137861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orld Ready Template">
            <a:hlinkClick r:id="rId2" tooltip="World Ready Template"/>
            <a:extLst>
              <a:ext uri="{FF2B5EF4-FFF2-40B4-BE49-F238E27FC236}">
                <a16:creationId xmlns:a16="http://schemas.microsoft.com/office/drawing/2014/main" id="{42538786-0DF7-4BC7-A61B-3840B92D4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877838" cy="68975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World Ready Template">
            <a:hlinkClick r:id="rId2" tooltip="World Ready Template"/>
            <a:extLst>
              <a:ext uri="{FF2B5EF4-FFF2-40B4-BE49-F238E27FC236}">
                <a16:creationId xmlns:a16="http://schemas.microsoft.com/office/drawing/2014/main" id="{DEA84006-A004-4904-84E2-2EE478DF6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438" y="-12700"/>
            <a:ext cx="4877838" cy="68975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World Ready Template">
            <a:hlinkClick r:id="rId2" tooltip="World Ready Template"/>
            <a:extLst>
              <a:ext uri="{FF2B5EF4-FFF2-40B4-BE49-F238E27FC236}">
                <a16:creationId xmlns:a16="http://schemas.microsoft.com/office/drawing/2014/main" id="{BF0C51E4-FB9D-4FA0-BE5A-B202D6E0E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3276" y="-12700"/>
            <a:ext cx="4877838" cy="68975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7D65A9-3FC3-45EF-BA2F-3D1CA0AE9C01}"/>
              </a:ext>
            </a:extLst>
          </p:cNvPr>
          <p:cNvSpPr>
            <a:spLocks noGrp="1"/>
          </p:cNvSpPr>
          <p:nvPr>
            <p:ph type="title"/>
          </p:nvPr>
        </p:nvSpPr>
        <p:spPr>
          <a:xfrm>
            <a:off x="3588481" y="2710120"/>
            <a:ext cx="7151751" cy="1477328"/>
          </a:xfrm>
        </p:spPr>
        <p:txBody>
          <a:bodyPr/>
          <a:lstStyle/>
          <a:p>
            <a:r>
              <a:rPr lang="en-US" sz="9600" b="1" dirty="0">
                <a:solidFill>
                  <a:schemeClr val="bg1"/>
                </a:solidFill>
                <a:effectLst>
                  <a:outerShdw blurRad="38100" dist="38100" dir="2700000" algn="tl">
                    <a:srgbClr val="000000">
                      <a:alpha val="43137"/>
                    </a:srgbClr>
                  </a:outerShdw>
                </a:effectLst>
              </a:rPr>
              <a:t>THANK YOU</a:t>
            </a:r>
            <a:endParaRPr lang="en-GB" sz="9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101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942C-3959-4A07-BD4C-B43D1F0DDB47}"/>
              </a:ext>
            </a:extLst>
          </p:cNvPr>
          <p:cNvSpPr>
            <a:spLocks noGrp="1"/>
          </p:cNvSpPr>
          <p:nvPr>
            <p:ph type="title"/>
          </p:nvPr>
        </p:nvSpPr>
        <p:spPr/>
        <p:txBody>
          <a:bodyPr/>
          <a:lstStyle/>
          <a:p>
            <a:endParaRPr lang="en-AU"/>
          </a:p>
        </p:txBody>
      </p:sp>
      <p:pic>
        <p:nvPicPr>
          <p:cNvPr id="4" name="The World Ready film">
            <a:hlinkClick r:id="" action="ppaction://media"/>
            <a:extLst>
              <a:ext uri="{FF2B5EF4-FFF2-40B4-BE49-F238E27FC236}">
                <a16:creationId xmlns:a16="http://schemas.microsoft.com/office/drawing/2014/main" id="{687F66FA-B2EB-491B-88E6-F89D331788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87923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72" y="6119015"/>
            <a:ext cx="2349880" cy="673836"/>
          </a:xfrm>
          <a:prstGeom prst="rect">
            <a:avLst/>
          </a:prstGeom>
        </p:spPr>
      </p:pic>
      <p:sp>
        <p:nvSpPr>
          <p:cNvPr id="7" name="Rectangle 6"/>
          <p:cNvSpPr/>
          <p:nvPr/>
        </p:nvSpPr>
        <p:spPr>
          <a:xfrm>
            <a:off x="0" y="1021317"/>
            <a:ext cx="12192000" cy="69682"/>
          </a:xfrm>
          <a:prstGeom prst="rect">
            <a:avLst/>
          </a:prstGeom>
          <a:solidFill>
            <a:srgbClr val="FDB91E">
              <a:alpha val="7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TextBox 4"/>
          <p:cNvSpPr txBox="1"/>
          <p:nvPr/>
        </p:nvSpPr>
        <p:spPr>
          <a:xfrm>
            <a:off x="838200" y="286407"/>
            <a:ext cx="10233074" cy="923330"/>
          </a:xfrm>
          <a:prstGeom prst="rect">
            <a:avLst/>
          </a:prstGeom>
          <a:noFill/>
        </p:spPr>
        <p:txBody>
          <a:bodyPr wrap="square" rtlCol="0">
            <a:spAutoFit/>
          </a:bodyPr>
          <a:lstStyle/>
          <a:p>
            <a:r>
              <a:rPr lang="en-GB" sz="5400" b="1" dirty="0">
                <a:latin typeface="MetaOT-Bold" panose="020B0804030101020102" pitchFamily="34" charset="0"/>
              </a:rPr>
              <a:t>STRUCTURE - AWARD LEVELS</a:t>
            </a:r>
          </a:p>
        </p:txBody>
      </p:sp>
      <p:pic>
        <p:nvPicPr>
          <p:cNvPr id="9" name="Picture 8" descr="A picture containing diagram&#10;&#10;Description automatically generated">
            <a:extLst>
              <a:ext uri="{FF2B5EF4-FFF2-40B4-BE49-F238E27FC236}">
                <a16:creationId xmlns:a16="http://schemas.microsoft.com/office/drawing/2014/main" id="{736F180F-E928-45A1-AE06-7183FC9BFF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5570" y="959753"/>
            <a:ext cx="6824994" cy="5731793"/>
          </a:xfrm>
          <a:prstGeom prst="rect">
            <a:avLst/>
          </a:prstGeom>
        </p:spPr>
      </p:pic>
      <p:sp>
        <p:nvSpPr>
          <p:cNvPr id="2" name="Content Placeholder 1"/>
          <p:cNvSpPr>
            <a:spLocks noGrp="1"/>
          </p:cNvSpPr>
          <p:nvPr>
            <p:ph idx="1"/>
          </p:nvPr>
        </p:nvSpPr>
        <p:spPr/>
        <p:txBody>
          <a:bodyPr/>
          <a:lstStyle/>
          <a:p>
            <a:endParaRPr lang="en-AU" dirty="0"/>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45458" y="6031268"/>
            <a:ext cx="2154960" cy="770652"/>
          </a:xfrm>
          <a:prstGeom prst="rect">
            <a:avLst/>
          </a:prstGeom>
        </p:spPr>
      </p:pic>
    </p:spTree>
    <p:extLst>
      <p:ext uri="{BB962C8B-B14F-4D97-AF65-F5344CB8AC3E}">
        <p14:creationId xmlns:p14="http://schemas.microsoft.com/office/powerpoint/2010/main" val="468842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72" y="6178947"/>
            <a:ext cx="2140873" cy="613903"/>
          </a:xfrm>
          <a:prstGeom prst="rect">
            <a:avLst/>
          </a:prstGeom>
        </p:spPr>
      </p:pic>
      <p:sp>
        <p:nvSpPr>
          <p:cNvPr id="7" name="Rectangle 6"/>
          <p:cNvSpPr/>
          <p:nvPr/>
        </p:nvSpPr>
        <p:spPr>
          <a:xfrm>
            <a:off x="0" y="1021317"/>
            <a:ext cx="12192000" cy="69682"/>
          </a:xfrm>
          <a:prstGeom prst="rect">
            <a:avLst/>
          </a:prstGeom>
          <a:solidFill>
            <a:srgbClr val="FDB91E">
              <a:alpha val="7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TextBox 4"/>
          <p:cNvSpPr txBox="1"/>
          <p:nvPr/>
        </p:nvSpPr>
        <p:spPr>
          <a:xfrm>
            <a:off x="838200" y="286407"/>
            <a:ext cx="10649120" cy="923330"/>
          </a:xfrm>
          <a:prstGeom prst="rect">
            <a:avLst/>
          </a:prstGeom>
          <a:noFill/>
        </p:spPr>
        <p:txBody>
          <a:bodyPr wrap="square" rtlCol="0">
            <a:spAutoFit/>
          </a:bodyPr>
          <a:lstStyle/>
          <a:p>
            <a:r>
              <a:rPr lang="en-GB" sz="5400" b="1" dirty="0">
                <a:latin typeface="MetaOT-Bold" panose="020B0804030101020102" pitchFamily="34" charset="0"/>
              </a:rPr>
              <a:t>STRUCTURE - SECTIONS</a:t>
            </a:r>
          </a:p>
        </p:txBody>
      </p:sp>
      <p:sp>
        <p:nvSpPr>
          <p:cNvPr id="13" name="TextBox 12">
            <a:extLst>
              <a:ext uri="{FF2B5EF4-FFF2-40B4-BE49-F238E27FC236}">
                <a16:creationId xmlns:a16="http://schemas.microsoft.com/office/drawing/2014/main" id="{6193F049-64A7-49C0-A24B-A1E0A84C3BDF}"/>
              </a:ext>
            </a:extLst>
          </p:cNvPr>
          <p:cNvSpPr txBox="1"/>
          <p:nvPr/>
        </p:nvSpPr>
        <p:spPr>
          <a:xfrm>
            <a:off x="1452982" y="1454743"/>
            <a:ext cx="7785237" cy="584775"/>
          </a:xfrm>
          <a:prstGeom prst="rect">
            <a:avLst/>
          </a:prstGeom>
          <a:solidFill>
            <a:srgbClr val="E1C72C"/>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uLnTx/>
                <a:uFillTx/>
                <a:latin typeface="Calibri" panose="020F0502020204030204"/>
                <a:ea typeface="+mn-ea"/>
                <a:cs typeface="+mn-cs"/>
              </a:rPr>
              <a:t>Physical Recreation</a:t>
            </a:r>
          </a:p>
        </p:txBody>
      </p:sp>
      <p:sp>
        <p:nvSpPr>
          <p:cNvPr id="14" name="TextBox 13">
            <a:extLst>
              <a:ext uri="{FF2B5EF4-FFF2-40B4-BE49-F238E27FC236}">
                <a16:creationId xmlns:a16="http://schemas.microsoft.com/office/drawing/2014/main" id="{40B1211D-F175-4654-8B2C-86C3328A433A}"/>
              </a:ext>
            </a:extLst>
          </p:cNvPr>
          <p:cNvSpPr txBox="1"/>
          <p:nvPr/>
        </p:nvSpPr>
        <p:spPr>
          <a:xfrm>
            <a:off x="1452982" y="2292253"/>
            <a:ext cx="7785237" cy="584775"/>
          </a:xfrm>
          <a:prstGeom prst="rect">
            <a:avLst/>
          </a:prstGeom>
          <a:solidFill>
            <a:srgbClr val="009EC8"/>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uLnTx/>
                <a:uFillTx/>
                <a:latin typeface="Calibri" panose="020F0502020204030204"/>
                <a:ea typeface="+mn-ea"/>
                <a:cs typeface="+mn-cs"/>
              </a:rPr>
              <a:t>Skill</a:t>
            </a:r>
          </a:p>
        </p:txBody>
      </p:sp>
      <p:sp>
        <p:nvSpPr>
          <p:cNvPr id="15" name="TextBox 14">
            <a:extLst>
              <a:ext uri="{FF2B5EF4-FFF2-40B4-BE49-F238E27FC236}">
                <a16:creationId xmlns:a16="http://schemas.microsoft.com/office/drawing/2014/main" id="{804E148C-14F0-483F-AE34-0D32B3E2A51D}"/>
              </a:ext>
            </a:extLst>
          </p:cNvPr>
          <p:cNvSpPr txBox="1"/>
          <p:nvPr/>
        </p:nvSpPr>
        <p:spPr>
          <a:xfrm>
            <a:off x="1462508" y="3159444"/>
            <a:ext cx="7785237" cy="584775"/>
          </a:xfrm>
          <a:prstGeom prst="rect">
            <a:avLst/>
          </a:prstGeom>
          <a:solidFill>
            <a:srgbClr val="E40046"/>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white"/>
                </a:solidFill>
                <a:effectLst/>
                <a:uLnTx/>
                <a:uFillTx/>
                <a:latin typeface="Calibri" panose="020F0502020204030204"/>
                <a:ea typeface="+mn-ea"/>
                <a:cs typeface="+mn-cs"/>
              </a:rPr>
              <a:t>Voluntary Service</a:t>
            </a:r>
            <a:endParaRPr kumimoji="0" lang="en-AU"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2660DF4-8370-457B-809F-8115594BCFAA}"/>
              </a:ext>
            </a:extLst>
          </p:cNvPr>
          <p:cNvSpPr txBox="1"/>
          <p:nvPr/>
        </p:nvSpPr>
        <p:spPr>
          <a:xfrm>
            <a:off x="1462508" y="4036388"/>
            <a:ext cx="7785237" cy="584775"/>
          </a:xfrm>
          <a:prstGeom prst="rect">
            <a:avLst/>
          </a:prstGeom>
          <a:solidFill>
            <a:srgbClr val="71A100"/>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uLnTx/>
                <a:uFillTx/>
                <a:latin typeface="Calibri" panose="020F0502020204030204"/>
                <a:ea typeface="+mn-ea"/>
                <a:cs typeface="+mn-cs"/>
              </a:rPr>
              <a:t>Adventurous Journey</a:t>
            </a:r>
          </a:p>
        </p:txBody>
      </p:sp>
      <p:pic>
        <p:nvPicPr>
          <p:cNvPr id="17" name="Picture 16">
            <a:extLst>
              <a:ext uri="{FF2B5EF4-FFF2-40B4-BE49-F238E27FC236}">
                <a16:creationId xmlns:a16="http://schemas.microsoft.com/office/drawing/2014/main" id="{65FFA00E-FB60-4C9E-92A6-3438B35AE1FB}"/>
              </a:ext>
            </a:extLst>
          </p:cNvPr>
          <p:cNvPicPr>
            <a:picLocks noChangeAspect="1"/>
          </p:cNvPicPr>
          <p:nvPr/>
        </p:nvPicPr>
        <p:blipFill rotWithShape="1">
          <a:blip r:embed="rId3"/>
          <a:srcRect b="29243"/>
          <a:stretch/>
        </p:blipFill>
        <p:spPr>
          <a:xfrm>
            <a:off x="9340946" y="3029480"/>
            <a:ext cx="987512" cy="851971"/>
          </a:xfrm>
          <a:prstGeom prst="rect">
            <a:avLst/>
          </a:prstGeom>
        </p:spPr>
      </p:pic>
      <p:pic>
        <p:nvPicPr>
          <p:cNvPr id="18" name="Picture 17">
            <a:extLst>
              <a:ext uri="{FF2B5EF4-FFF2-40B4-BE49-F238E27FC236}">
                <a16:creationId xmlns:a16="http://schemas.microsoft.com/office/drawing/2014/main" id="{7DEF59FF-90E5-40BE-8D4D-82AB6E757532}"/>
              </a:ext>
            </a:extLst>
          </p:cNvPr>
          <p:cNvPicPr>
            <a:picLocks noChangeAspect="1"/>
          </p:cNvPicPr>
          <p:nvPr/>
        </p:nvPicPr>
        <p:blipFill>
          <a:blip r:embed="rId4"/>
          <a:stretch>
            <a:fillRect/>
          </a:stretch>
        </p:blipFill>
        <p:spPr>
          <a:xfrm>
            <a:off x="9488353" y="1372266"/>
            <a:ext cx="707030" cy="711591"/>
          </a:xfrm>
          <a:prstGeom prst="rect">
            <a:avLst/>
          </a:prstGeom>
        </p:spPr>
      </p:pic>
      <p:pic>
        <p:nvPicPr>
          <p:cNvPr id="19" name="Picture 18">
            <a:extLst>
              <a:ext uri="{FF2B5EF4-FFF2-40B4-BE49-F238E27FC236}">
                <a16:creationId xmlns:a16="http://schemas.microsoft.com/office/drawing/2014/main" id="{47A596FA-6386-494F-9C40-3B0622824E90}"/>
              </a:ext>
            </a:extLst>
          </p:cNvPr>
          <p:cNvPicPr>
            <a:picLocks noChangeAspect="1"/>
          </p:cNvPicPr>
          <p:nvPr/>
        </p:nvPicPr>
        <p:blipFill>
          <a:blip r:embed="rId5"/>
          <a:stretch>
            <a:fillRect/>
          </a:stretch>
        </p:blipFill>
        <p:spPr>
          <a:xfrm>
            <a:off x="9448327" y="4061524"/>
            <a:ext cx="698597" cy="650266"/>
          </a:xfrm>
          <a:prstGeom prst="rect">
            <a:avLst/>
          </a:prstGeom>
        </p:spPr>
      </p:pic>
      <p:pic>
        <p:nvPicPr>
          <p:cNvPr id="20" name="Picture 19">
            <a:extLst>
              <a:ext uri="{FF2B5EF4-FFF2-40B4-BE49-F238E27FC236}">
                <a16:creationId xmlns:a16="http://schemas.microsoft.com/office/drawing/2014/main" id="{2956F01C-38C1-4424-9FDC-64433CC2941F}"/>
              </a:ext>
            </a:extLst>
          </p:cNvPr>
          <p:cNvPicPr>
            <a:picLocks noChangeAspect="1"/>
          </p:cNvPicPr>
          <p:nvPr/>
        </p:nvPicPr>
        <p:blipFill>
          <a:blip r:embed="rId6"/>
          <a:stretch>
            <a:fillRect/>
          </a:stretch>
        </p:blipFill>
        <p:spPr>
          <a:xfrm>
            <a:off x="9457073" y="4922909"/>
            <a:ext cx="698597" cy="672400"/>
          </a:xfrm>
          <a:prstGeom prst="rect">
            <a:avLst/>
          </a:prstGeom>
        </p:spPr>
      </p:pic>
      <p:sp>
        <p:nvSpPr>
          <p:cNvPr id="21" name="TextBox 20">
            <a:extLst>
              <a:ext uri="{FF2B5EF4-FFF2-40B4-BE49-F238E27FC236}">
                <a16:creationId xmlns:a16="http://schemas.microsoft.com/office/drawing/2014/main" id="{9692905D-CC55-4AF9-AB74-C7A43F4F4759}"/>
              </a:ext>
            </a:extLst>
          </p:cNvPr>
          <p:cNvSpPr txBox="1"/>
          <p:nvPr/>
        </p:nvSpPr>
        <p:spPr>
          <a:xfrm>
            <a:off x="1452981" y="4913332"/>
            <a:ext cx="7785237" cy="584775"/>
          </a:xfrm>
          <a:prstGeom prst="rect">
            <a:avLst/>
          </a:prstGeom>
          <a:solidFill>
            <a:srgbClr val="882581"/>
          </a:solidFill>
          <a:effectLst>
            <a:outerShdw blurRad="50800" dist="38100" dir="2700000" algn="tl" rotWithShape="0">
              <a:prstClr val="black">
                <a:alpha val="40000"/>
              </a:prstClr>
            </a:outerShdw>
            <a:reflection blurRad="6350" stA="52000" endA="300" endPos="35000" dir="5400000" sy="-100000" algn="bl" rotWithShape="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white"/>
                </a:solidFill>
                <a:effectLst/>
                <a:uLnTx/>
                <a:uFillTx/>
                <a:latin typeface="Calibri" panose="020F0502020204030204"/>
                <a:ea typeface="+mn-ea"/>
                <a:cs typeface="+mn-cs"/>
              </a:rPr>
              <a:t>Gold Residential Project </a:t>
            </a:r>
            <a:r>
              <a:rPr kumimoji="0" lang="en-AU" sz="2200" b="0" i="0" u="none" strike="noStrike" kern="1200" cap="none" spc="0" normalizeH="0" baseline="0" noProof="0" dirty="0">
                <a:ln>
                  <a:noFill/>
                </a:ln>
                <a:solidFill>
                  <a:prstClr val="white"/>
                </a:solidFill>
                <a:effectLst/>
                <a:uLnTx/>
                <a:uFillTx/>
                <a:latin typeface="Calibri" panose="020F0502020204030204"/>
                <a:ea typeface="+mn-ea"/>
                <a:cs typeface="+mn-cs"/>
              </a:rPr>
              <a:t>(Gold Only)</a:t>
            </a:r>
          </a:p>
        </p:txBody>
      </p:sp>
      <p:pic>
        <p:nvPicPr>
          <p:cNvPr id="22" name="Picture 21">
            <a:extLst>
              <a:ext uri="{FF2B5EF4-FFF2-40B4-BE49-F238E27FC236}">
                <a16:creationId xmlns:a16="http://schemas.microsoft.com/office/drawing/2014/main" id="{14D8CE8D-F032-4472-9E87-969520BF5B9B}"/>
              </a:ext>
            </a:extLst>
          </p:cNvPr>
          <p:cNvPicPr>
            <a:picLocks noChangeAspect="1"/>
          </p:cNvPicPr>
          <p:nvPr/>
        </p:nvPicPr>
        <p:blipFill>
          <a:blip r:embed="rId7"/>
          <a:stretch>
            <a:fillRect/>
          </a:stretch>
        </p:blipFill>
        <p:spPr>
          <a:xfrm>
            <a:off x="9514325" y="2367144"/>
            <a:ext cx="655085" cy="694390"/>
          </a:xfrm>
          <a:prstGeom prst="rect">
            <a:avLst/>
          </a:prstGeom>
        </p:spPr>
      </p:pic>
      <p:sp>
        <p:nvSpPr>
          <p:cNvPr id="2" name="Content Placeholder 1"/>
          <p:cNvSpPr>
            <a:spLocks noGrp="1"/>
          </p:cNvSpPr>
          <p:nvPr>
            <p:ph idx="1"/>
          </p:nvPr>
        </p:nvSpPr>
        <p:spPr>
          <a:xfrm>
            <a:off x="838200" y="1825625"/>
            <a:ext cx="10515600" cy="4037696"/>
          </a:xfrm>
        </p:spPr>
        <p:txBody>
          <a:bodyPr/>
          <a:lstStyle/>
          <a:p>
            <a:endParaRPr lang="en-AU" dirty="0"/>
          </a:p>
        </p:txBody>
      </p:sp>
      <p:pic>
        <p:nvPicPr>
          <p:cNvPr id="23" name="Picture 2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707593" y="5863321"/>
            <a:ext cx="2282841" cy="816385"/>
          </a:xfrm>
          <a:prstGeom prst="rect">
            <a:avLst/>
          </a:prstGeom>
        </p:spPr>
      </p:pic>
    </p:spTree>
    <p:extLst>
      <p:ext uri="{BB962C8B-B14F-4D97-AF65-F5344CB8AC3E}">
        <p14:creationId xmlns:p14="http://schemas.microsoft.com/office/powerpoint/2010/main" val="1449544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28661"/>
            <a:ext cx="2316238" cy="664190"/>
          </a:xfrm>
          <a:prstGeom prst="rect">
            <a:avLst/>
          </a:prstGeom>
        </p:spPr>
      </p:pic>
      <p:sp>
        <p:nvSpPr>
          <p:cNvPr id="7" name="Rectangle 6"/>
          <p:cNvSpPr/>
          <p:nvPr/>
        </p:nvSpPr>
        <p:spPr>
          <a:xfrm>
            <a:off x="0" y="1021317"/>
            <a:ext cx="12192000" cy="69682"/>
          </a:xfrm>
          <a:prstGeom prst="rect">
            <a:avLst/>
          </a:prstGeom>
          <a:solidFill>
            <a:srgbClr val="009EC8">
              <a:alpha val="7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691687" y="2172960"/>
            <a:ext cx="7199142" cy="3822354"/>
          </a:xfrm>
        </p:spPr>
        <p:txBody>
          <a:bodyPr>
            <a:normAutofit fontScale="62500" lnSpcReduction="20000"/>
          </a:bodyPr>
          <a:lstStyle/>
          <a:p>
            <a:pPr marL="0" indent="0">
              <a:buNone/>
            </a:pPr>
            <a:endParaRPr lang="en-GB" dirty="0"/>
          </a:p>
          <a:p>
            <a:pPr marL="0" indent="0">
              <a:buNone/>
            </a:pPr>
            <a:r>
              <a:rPr lang="en-US" sz="3800" b="1" dirty="0"/>
              <a:t>Benefits:</a:t>
            </a:r>
          </a:p>
          <a:p>
            <a:pPr>
              <a:lnSpc>
                <a:spcPct val="120000"/>
              </a:lnSpc>
              <a:buFont typeface="Courier New" panose="02070309020205020404" pitchFamily="49" charset="0"/>
              <a:buChar char="o"/>
            </a:pPr>
            <a:r>
              <a:rPr lang="en-AU" sz="3400" dirty="0"/>
              <a:t>Developing a healthy lifestyle</a:t>
            </a:r>
          </a:p>
          <a:p>
            <a:pPr>
              <a:lnSpc>
                <a:spcPct val="120000"/>
              </a:lnSpc>
              <a:buFont typeface="Courier New" panose="02070309020205020404" pitchFamily="49" charset="0"/>
              <a:buChar char="o"/>
            </a:pPr>
            <a:r>
              <a:rPr lang="en-AU" sz="3400" dirty="0"/>
              <a:t>Improving fitness</a:t>
            </a:r>
          </a:p>
          <a:p>
            <a:pPr>
              <a:lnSpc>
                <a:spcPct val="120000"/>
              </a:lnSpc>
              <a:buFont typeface="Courier New" panose="02070309020205020404" pitchFamily="49" charset="0"/>
              <a:buChar char="o"/>
            </a:pPr>
            <a:r>
              <a:rPr lang="en-AU" sz="3400" dirty="0"/>
              <a:t>Increasing self‐esteem</a:t>
            </a:r>
          </a:p>
          <a:p>
            <a:pPr>
              <a:lnSpc>
                <a:spcPct val="120000"/>
              </a:lnSpc>
              <a:buFont typeface="Courier New" panose="02070309020205020404" pitchFamily="49" charset="0"/>
              <a:buChar char="o"/>
            </a:pPr>
            <a:r>
              <a:rPr lang="en-AU" sz="3400" dirty="0"/>
              <a:t>Interacting socially</a:t>
            </a:r>
          </a:p>
          <a:p>
            <a:pPr>
              <a:lnSpc>
                <a:spcPct val="120000"/>
              </a:lnSpc>
              <a:buFont typeface="Courier New" panose="02070309020205020404" pitchFamily="49" charset="0"/>
              <a:buChar char="o"/>
            </a:pPr>
            <a:r>
              <a:rPr lang="en-US" sz="3400" dirty="0"/>
              <a:t>Enhancing self‐discipline, perseverance and </a:t>
            </a:r>
            <a:r>
              <a:rPr lang="en-AU" sz="3400" dirty="0"/>
              <a:t>self‐motivation</a:t>
            </a:r>
          </a:p>
          <a:p>
            <a:pPr>
              <a:lnSpc>
                <a:spcPct val="120000"/>
              </a:lnSpc>
              <a:buFont typeface="Courier New" panose="02070309020205020404" pitchFamily="49" charset="0"/>
              <a:buChar char="o"/>
            </a:pPr>
            <a:r>
              <a:rPr lang="en-US" sz="3400" dirty="0"/>
              <a:t>Experiencing a sense of achievement</a:t>
            </a:r>
          </a:p>
          <a:p>
            <a:pPr>
              <a:lnSpc>
                <a:spcPct val="120000"/>
              </a:lnSpc>
              <a:buFont typeface="Courier New" panose="02070309020205020404" pitchFamily="49" charset="0"/>
              <a:buChar char="o"/>
            </a:pPr>
            <a:r>
              <a:rPr lang="en-AU" sz="3400" dirty="0"/>
              <a:t>Encouraging teamwork</a:t>
            </a:r>
            <a:endParaRPr lang="en-GB" sz="3400" dirty="0"/>
          </a:p>
        </p:txBody>
      </p:sp>
      <p:sp>
        <p:nvSpPr>
          <p:cNvPr id="2" name="TextBox 1"/>
          <p:cNvSpPr txBox="1"/>
          <p:nvPr/>
        </p:nvSpPr>
        <p:spPr>
          <a:xfrm>
            <a:off x="838200" y="286407"/>
            <a:ext cx="7522698" cy="923330"/>
          </a:xfrm>
          <a:prstGeom prst="rect">
            <a:avLst/>
          </a:prstGeom>
          <a:noFill/>
        </p:spPr>
        <p:txBody>
          <a:bodyPr wrap="square" rtlCol="0">
            <a:spAutoFit/>
          </a:bodyPr>
          <a:lstStyle/>
          <a:p>
            <a:r>
              <a:rPr lang="en-GB" sz="5400" b="1" dirty="0">
                <a:latin typeface="MetaOT-Bold" panose="020B0804030101020102" pitchFamily="34" charset="0"/>
              </a:rPr>
              <a:t>PHYSICAL RECREATION</a:t>
            </a:r>
          </a:p>
        </p:txBody>
      </p:sp>
      <p:sp>
        <p:nvSpPr>
          <p:cNvPr id="3" name="Rectangle 2">
            <a:extLst>
              <a:ext uri="{FF2B5EF4-FFF2-40B4-BE49-F238E27FC236}">
                <a16:creationId xmlns:a16="http://schemas.microsoft.com/office/drawing/2014/main" id="{140D75FD-1BA6-485B-887F-CC03E0A81518}"/>
              </a:ext>
            </a:extLst>
          </p:cNvPr>
          <p:cNvSpPr/>
          <p:nvPr/>
        </p:nvSpPr>
        <p:spPr>
          <a:xfrm>
            <a:off x="702214" y="1440569"/>
            <a:ext cx="7957692" cy="1015663"/>
          </a:xfrm>
          <a:prstGeom prst="rect">
            <a:avLst/>
          </a:prstGeom>
        </p:spPr>
        <p:txBody>
          <a:bodyPr wrap="square">
            <a:spAutoFit/>
          </a:bodyPr>
          <a:lstStyle/>
          <a:p>
            <a:r>
              <a:rPr lang="en-GB" sz="3000" b="1" dirty="0">
                <a:solidFill>
                  <a:srgbClr val="00B0F0"/>
                </a:solidFill>
              </a:rPr>
              <a:t>AIM: </a:t>
            </a:r>
            <a:r>
              <a:rPr lang="en-GB" sz="3000" b="1" dirty="0"/>
              <a:t>To improve physical fitness and wellbeing, and get active</a:t>
            </a:r>
          </a:p>
        </p:txBody>
      </p:sp>
      <p:grpSp>
        <p:nvGrpSpPr>
          <p:cNvPr id="4" name="Group 3">
            <a:extLst>
              <a:ext uri="{FF2B5EF4-FFF2-40B4-BE49-F238E27FC236}">
                <a16:creationId xmlns:a16="http://schemas.microsoft.com/office/drawing/2014/main" id="{21D73FD8-4A47-4342-8C01-B62C4F35A580}"/>
              </a:ext>
            </a:extLst>
          </p:cNvPr>
          <p:cNvGrpSpPr/>
          <p:nvPr/>
        </p:nvGrpSpPr>
        <p:grpSpPr>
          <a:xfrm>
            <a:off x="8107680" y="1863192"/>
            <a:ext cx="3039048" cy="3877355"/>
            <a:chOff x="8355561" y="1676761"/>
            <a:chExt cx="3321050" cy="4008212"/>
          </a:xfrm>
        </p:grpSpPr>
        <p:pic>
          <p:nvPicPr>
            <p:cNvPr id="10" name="Picture 2">
              <a:extLst>
                <a:ext uri="{FF2B5EF4-FFF2-40B4-BE49-F238E27FC236}">
                  <a16:creationId xmlns:a16="http://schemas.microsoft.com/office/drawing/2014/main" id="{F81D3B54-BB47-4D49-A98C-143E342D9406}"/>
                </a:ext>
              </a:extLst>
            </p:cNvPr>
            <p:cNvPicPr>
              <a:picLocks noChangeAspect="1" noChangeArrowheads="1"/>
            </p:cNvPicPr>
            <p:nvPr/>
          </p:nvPicPr>
          <p:blipFill>
            <a:blip r:embed="rId4" cstate="print"/>
            <a:srcRect t="8549"/>
            <a:stretch>
              <a:fillRect/>
            </a:stretch>
          </p:blipFill>
          <p:spPr bwMode="auto">
            <a:xfrm>
              <a:off x="8355561" y="4144608"/>
              <a:ext cx="3321050" cy="1540365"/>
            </a:xfrm>
            <a:prstGeom prst="rect">
              <a:avLst/>
            </a:prstGeom>
            <a:noFill/>
            <a:ln w="9525">
              <a:noFill/>
              <a:miter lim="800000"/>
              <a:headEnd/>
              <a:tailEnd/>
            </a:ln>
          </p:spPr>
        </p:pic>
        <p:pic>
          <p:nvPicPr>
            <p:cNvPr id="11" name="Picture 10">
              <a:extLst>
                <a:ext uri="{FF2B5EF4-FFF2-40B4-BE49-F238E27FC236}">
                  <a16:creationId xmlns:a16="http://schemas.microsoft.com/office/drawing/2014/main" id="{982B4627-4587-424F-BB7D-A0F0FEE2F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249">
              <a:off x="8404422" y="1676761"/>
              <a:ext cx="3094264" cy="2320698"/>
            </a:xfrm>
            <a:prstGeom prst="rect">
              <a:avLst/>
            </a:prstGeom>
          </p:spPr>
        </p:pic>
      </p:grpSp>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69806" y="5975344"/>
            <a:ext cx="2267290" cy="810824"/>
          </a:xfrm>
          <a:prstGeom prst="rect">
            <a:avLst/>
          </a:prstGeom>
        </p:spPr>
      </p:pic>
    </p:spTree>
    <p:extLst>
      <p:ext uri="{BB962C8B-B14F-4D97-AF65-F5344CB8AC3E}">
        <p14:creationId xmlns:p14="http://schemas.microsoft.com/office/powerpoint/2010/main" val="2116802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25227"/>
            <a:ext cx="2328216" cy="667624"/>
          </a:xfrm>
          <a:prstGeom prst="rect">
            <a:avLst/>
          </a:prstGeom>
        </p:spPr>
      </p:pic>
      <p:sp>
        <p:nvSpPr>
          <p:cNvPr id="7" name="Rectangle 6"/>
          <p:cNvSpPr/>
          <p:nvPr/>
        </p:nvSpPr>
        <p:spPr>
          <a:xfrm>
            <a:off x="0" y="1021317"/>
            <a:ext cx="12192000" cy="69682"/>
          </a:xfrm>
          <a:prstGeom prst="rect">
            <a:avLst/>
          </a:prstGeom>
          <a:solidFill>
            <a:srgbClr val="009EC8">
              <a:alpha val="7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844222" y="2107942"/>
            <a:ext cx="6841427" cy="3887372"/>
          </a:xfrm>
        </p:spPr>
        <p:txBody>
          <a:bodyPr numCol="2">
            <a:normAutofit/>
          </a:bodyPr>
          <a:lstStyle/>
          <a:p>
            <a:pPr>
              <a:lnSpc>
                <a:spcPct val="100000"/>
              </a:lnSpc>
              <a:buFont typeface="Courier New" panose="02070309020205020404" pitchFamily="49" charset="0"/>
              <a:buChar char="o"/>
            </a:pPr>
            <a:r>
              <a:rPr lang="en-AU" sz="2000" dirty="0"/>
              <a:t>Participate in a team sport</a:t>
            </a:r>
          </a:p>
          <a:p>
            <a:pPr>
              <a:lnSpc>
                <a:spcPct val="100000"/>
              </a:lnSpc>
              <a:buFont typeface="Courier New" panose="02070309020205020404" pitchFamily="49" charset="0"/>
              <a:buChar char="o"/>
            </a:pPr>
            <a:r>
              <a:rPr lang="en-AU" sz="2000" dirty="0"/>
              <a:t>Join a dance class</a:t>
            </a:r>
          </a:p>
          <a:p>
            <a:pPr>
              <a:lnSpc>
                <a:spcPct val="100000"/>
              </a:lnSpc>
              <a:spcAft>
                <a:spcPts val="600"/>
              </a:spcAft>
              <a:buFont typeface="Courier New" panose="02070309020205020404" pitchFamily="49" charset="0"/>
              <a:buChar char="o"/>
              <a:defRPr/>
            </a:pPr>
            <a:r>
              <a:rPr lang="en-AU" sz="2000" dirty="0"/>
              <a:t>Take up skipping</a:t>
            </a:r>
          </a:p>
          <a:p>
            <a:pPr>
              <a:lnSpc>
                <a:spcPct val="100000"/>
              </a:lnSpc>
              <a:spcAft>
                <a:spcPts val="600"/>
              </a:spcAft>
              <a:buFont typeface="Courier New" panose="02070309020205020404" pitchFamily="49" charset="0"/>
              <a:buChar char="o"/>
              <a:defRPr/>
            </a:pPr>
            <a:r>
              <a:rPr lang="en-AU" sz="2000" dirty="0"/>
              <a:t>Try Zumba, Yoga or Pilates</a:t>
            </a:r>
          </a:p>
          <a:p>
            <a:pPr>
              <a:lnSpc>
                <a:spcPct val="100000"/>
              </a:lnSpc>
              <a:spcAft>
                <a:spcPts val="600"/>
              </a:spcAft>
              <a:buFont typeface="Courier New" panose="02070309020205020404" pitchFamily="49" charset="0"/>
              <a:buChar char="o"/>
              <a:defRPr/>
            </a:pPr>
            <a:r>
              <a:rPr lang="en-AU" sz="2000" dirty="0"/>
              <a:t>Swimming</a:t>
            </a:r>
          </a:p>
          <a:p>
            <a:pPr>
              <a:lnSpc>
                <a:spcPct val="100000"/>
              </a:lnSpc>
              <a:spcAft>
                <a:spcPts val="600"/>
              </a:spcAft>
              <a:buFont typeface="Courier New" panose="02070309020205020404" pitchFamily="49" charset="0"/>
              <a:buChar char="o"/>
              <a:defRPr/>
            </a:pPr>
            <a:r>
              <a:rPr lang="en-AU" sz="2000" dirty="0"/>
              <a:t>Surfing</a:t>
            </a:r>
          </a:p>
          <a:p>
            <a:pPr>
              <a:lnSpc>
                <a:spcPct val="100000"/>
              </a:lnSpc>
              <a:spcAft>
                <a:spcPts val="600"/>
              </a:spcAft>
              <a:buFont typeface="Courier New" panose="02070309020205020404" pitchFamily="49" charset="0"/>
              <a:buChar char="o"/>
              <a:defRPr/>
            </a:pPr>
            <a:r>
              <a:rPr lang="en-AU" sz="2000" dirty="0"/>
              <a:t>Horse riding</a:t>
            </a:r>
          </a:p>
          <a:p>
            <a:pPr>
              <a:lnSpc>
                <a:spcPct val="100000"/>
              </a:lnSpc>
              <a:spcAft>
                <a:spcPts val="600"/>
              </a:spcAft>
              <a:buFont typeface="Courier New" panose="02070309020205020404" pitchFamily="49" charset="0"/>
              <a:buChar char="o"/>
              <a:defRPr/>
            </a:pPr>
            <a:r>
              <a:rPr lang="en-AU" sz="2000" dirty="0"/>
              <a:t>Indoor rock climbing</a:t>
            </a:r>
          </a:p>
          <a:p>
            <a:pPr>
              <a:lnSpc>
                <a:spcPct val="100000"/>
              </a:lnSpc>
              <a:spcAft>
                <a:spcPts val="600"/>
              </a:spcAft>
              <a:buFont typeface="Courier New" panose="02070309020205020404" pitchFamily="49" charset="0"/>
              <a:buChar char="o"/>
              <a:defRPr/>
            </a:pPr>
            <a:r>
              <a:rPr lang="en-AU" sz="2000" dirty="0"/>
              <a:t>Running</a:t>
            </a:r>
          </a:p>
          <a:p>
            <a:pPr>
              <a:lnSpc>
                <a:spcPct val="100000"/>
              </a:lnSpc>
              <a:spcAft>
                <a:spcPts val="600"/>
              </a:spcAft>
              <a:buFont typeface="Courier New" panose="02070309020205020404" pitchFamily="49" charset="0"/>
              <a:buChar char="o"/>
              <a:defRPr/>
            </a:pPr>
            <a:r>
              <a:rPr lang="en-AU" sz="2000" dirty="0"/>
              <a:t>Learn a martial art</a:t>
            </a:r>
          </a:p>
          <a:p>
            <a:pPr>
              <a:lnSpc>
                <a:spcPct val="100000"/>
              </a:lnSpc>
              <a:spcAft>
                <a:spcPts val="600"/>
              </a:spcAft>
              <a:buFont typeface="Courier New" panose="02070309020205020404" pitchFamily="49" charset="0"/>
              <a:buChar char="o"/>
              <a:defRPr/>
            </a:pPr>
            <a:r>
              <a:rPr lang="en-AU" sz="2000" dirty="0"/>
              <a:t>Regularly go for a walk </a:t>
            </a:r>
          </a:p>
          <a:p>
            <a:pPr>
              <a:lnSpc>
                <a:spcPct val="100000"/>
              </a:lnSpc>
              <a:spcAft>
                <a:spcPts val="600"/>
              </a:spcAft>
              <a:buFont typeface="Courier New" panose="02070309020205020404" pitchFamily="49" charset="0"/>
              <a:buChar char="o"/>
              <a:defRPr/>
            </a:pPr>
            <a:r>
              <a:rPr lang="en-AU" sz="2000" dirty="0"/>
              <a:t>Skiing/snowboarding</a:t>
            </a:r>
          </a:p>
          <a:p>
            <a:pPr>
              <a:lnSpc>
                <a:spcPct val="100000"/>
              </a:lnSpc>
              <a:spcAft>
                <a:spcPts val="600"/>
              </a:spcAft>
              <a:buFont typeface="Courier New" panose="02070309020205020404" pitchFamily="49" charset="0"/>
              <a:buChar char="o"/>
              <a:defRPr/>
            </a:pPr>
            <a:r>
              <a:rPr lang="en-AU" sz="2000" dirty="0"/>
              <a:t>Motorsports</a:t>
            </a:r>
          </a:p>
          <a:p>
            <a:pPr>
              <a:lnSpc>
                <a:spcPct val="100000"/>
              </a:lnSpc>
              <a:spcAft>
                <a:spcPts val="600"/>
              </a:spcAft>
              <a:buFont typeface="Courier New" panose="02070309020205020404" pitchFamily="49" charset="0"/>
              <a:buChar char="o"/>
              <a:defRPr/>
            </a:pPr>
            <a:endParaRPr lang="en-AU" sz="800" dirty="0"/>
          </a:p>
        </p:txBody>
      </p:sp>
      <p:sp>
        <p:nvSpPr>
          <p:cNvPr id="2" name="TextBox 1"/>
          <p:cNvSpPr txBox="1"/>
          <p:nvPr/>
        </p:nvSpPr>
        <p:spPr>
          <a:xfrm>
            <a:off x="838200" y="286407"/>
            <a:ext cx="7522698" cy="923330"/>
          </a:xfrm>
          <a:prstGeom prst="rect">
            <a:avLst/>
          </a:prstGeom>
          <a:noFill/>
        </p:spPr>
        <p:txBody>
          <a:bodyPr wrap="square" rtlCol="0">
            <a:spAutoFit/>
          </a:bodyPr>
          <a:lstStyle/>
          <a:p>
            <a:r>
              <a:rPr lang="en-GB" sz="5400" b="1" dirty="0">
                <a:latin typeface="MetaOT-Bold" panose="020B0804030101020102" pitchFamily="34" charset="0"/>
              </a:rPr>
              <a:t>PHYSICAL RECREATION</a:t>
            </a:r>
          </a:p>
        </p:txBody>
      </p:sp>
      <p:grpSp>
        <p:nvGrpSpPr>
          <p:cNvPr id="4" name="Group 3">
            <a:extLst>
              <a:ext uri="{FF2B5EF4-FFF2-40B4-BE49-F238E27FC236}">
                <a16:creationId xmlns:a16="http://schemas.microsoft.com/office/drawing/2014/main" id="{21D73FD8-4A47-4342-8C01-B62C4F35A580}"/>
              </a:ext>
            </a:extLst>
          </p:cNvPr>
          <p:cNvGrpSpPr/>
          <p:nvPr/>
        </p:nvGrpSpPr>
        <p:grpSpPr>
          <a:xfrm>
            <a:off x="8107680" y="1863192"/>
            <a:ext cx="3039048" cy="3877355"/>
            <a:chOff x="8355561" y="1676761"/>
            <a:chExt cx="3321050" cy="4008212"/>
          </a:xfrm>
        </p:grpSpPr>
        <p:pic>
          <p:nvPicPr>
            <p:cNvPr id="10" name="Picture 2">
              <a:extLst>
                <a:ext uri="{FF2B5EF4-FFF2-40B4-BE49-F238E27FC236}">
                  <a16:creationId xmlns:a16="http://schemas.microsoft.com/office/drawing/2014/main" id="{F81D3B54-BB47-4D49-A98C-143E342D9406}"/>
                </a:ext>
              </a:extLst>
            </p:cNvPr>
            <p:cNvPicPr>
              <a:picLocks noChangeAspect="1" noChangeArrowheads="1"/>
            </p:cNvPicPr>
            <p:nvPr/>
          </p:nvPicPr>
          <p:blipFill>
            <a:blip r:embed="rId4" cstate="print"/>
            <a:srcRect t="8549"/>
            <a:stretch>
              <a:fillRect/>
            </a:stretch>
          </p:blipFill>
          <p:spPr bwMode="auto">
            <a:xfrm>
              <a:off x="8355561" y="4144608"/>
              <a:ext cx="3321050" cy="1540365"/>
            </a:xfrm>
            <a:prstGeom prst="rect">
              <a:avLst/>
            </a:prstGeom>
            <a:noFill/>
            <a:ln w="9525">
              <a:noFill/>
              <a:miter lim="800000"/>
              <a:headEnd/>
              <a:tailEnd/>
            </a:ln>
          </p:spPr>
        </p:pic>
        <p:pic>
          <p:nvPicPr>
            <p:cNvPr id="11" name="Picture 10">
              <a:extLst>
                <a:ext uri="{FF2B5EF4-FFF2-40B4-BE49-F238E27FC236}">
                  <a16:creationId xmlns:a16="http://schemas.microsoft.com/office/drawing/2014/main" id="{982B4627-4587-424F-BB7D-A0F0FEE2F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249">
              <a:off x="8404422" y="1676761"/>
              <a:ext cx="3094264" cy="2320698"/>
            </a:xfrm>
            <a:prstGeom prst="rect">
              <a:avLst/>
            </a:prstGeom>
          </p:spPr>
        </p:pic>
      </p:grpSp>
      <p:sp>
        <p:nvSpPr>
          <p:cNvPr id="6" name="Rectangle 5">
            <a:extLst>
              <a:ext uri="{FF2B5EF4-FFF2-40B4-BE49-F238E27FC236}">
                <a16:creationId xmlns:a16="http://schemas.microsoft.com/office/drawing/2014/main" id="{0A02197B-8FD4-4AA6-8F77-827F8E18CCDD}"/>
              </a:ext>
            </a:extLst>
          </p:cNvPr>
          <p:cNvSpPr/>
          <p:nvPr/>
        </p:nvSpPr>
        <p:spPr>
          <a:xfrm>
            <a:off x="859031" y="1461611"/>
            <a:ext cx="5236969" cy="646331"/>
          </a:xfrm>
          <a:prstGeom prst="rect">
            <a:avLst/>
          </a:prstGeom>
        </p:spPr>
        <p:txBody>
          <a:bodyPr wrap="square">
            <a:spAutoFit/>
          </a:bodyPr>
          <a:lstStyle/>
          <a:p>
            <a:r>
              <a:rPr lang="en-US" sz="3600" b="1" dirty="0">
                <a:solidFill>
                  <a:srgbClr val="00B0F0"/>
                </a:solidFill>
              </a:rPr>
              <a:t>EXAMPLES:</a:t>
            </a:r>
          </a:p>
        </p:txBody>
      </p:sp>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89559" y="5920157"/>
            <a:ext cx="2217186" cy="792906"/>
          </a:xfrm>
          <a:prstGeom prst="rect">
            <a:avLst/>
          </a:prstGeom>
        </p:spPr>
      </p:pic>
    </p:spTree>
    <p:extLst>
      <p:ext uri="{BB962C8B-B14F-4D97-AF65-F5344CB8AC3E}">
        <p14:creationId xmlns:p14="http://schemas.microsoft.com/office/powerpoint/2010/main" val="37986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25069"/>
            <a:ext cx="2328764" cy="667781"/>
          </a:xfrm>
          <a:prstGeom prst="rect">
            <a:avLst/>
          </a:prstGeom>
        </p:spPr>
      </p:pic>
      <p:sp>
        <p:nvSpPr>
          <p:cNvPr id="7" name="Rectangle 6"/>
          <p:cNvSpPr/>
          <p:nvPr/>
        </p:nvSpPr>
        <p:spPr>
          <a:xfrm>
            <a:off x="0" y="1021317"/>
            <a:ext cx="12192000" cy="69682"/>
          </a:xfrm>
          <a:prstGeom prst="rect">
            <a:avLst/>
          </a:prstGeom>
          <a:solidFill>
            <a:srgbClr val="71A100">
              <a:alpha val="73725"/>
            </a:srgbClr>
          </a:solidFill>
          <a:ln>
            <a:solidFill>
              <a:srgbClr val="71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838200" y="1563028"/>
            <a:ext cx="7241345" cy="4351338"/>
          </a:xfrm>
        </p:spPr>
        <p:txBody>
          <a:bodyPr>
            <a:normAutofit lnSpcReduction="10000"/>
          </a:bodyPr>
          <a:lstStyle/>
          <a:p>
            <a:pPr marL="0" indent="0">
              <a:lnSpc>
                <a:spcPct val="110000"/>
              </a:lnSpc>
              <a:buNone/>
            </a:pPr>
            <a:r>
              <a:rPr lang="en-GB" sz="3000" b="1" dirty="0">
                <a:solidFill>
                  <a:srgbClr val="71A100"/>
                </a:solidFill>
              </a:rPr>
              <a:t>AIM: </a:t>
            </a:r>
            <a:r>
              <a:rPr lang="en-GB" sz="3000" b="1" dirty="0"/>
              <a:t>To broaden the development of personal interests and practical skills</a:t>
            </a:r>
          </a:p>
          <a:p>
            <a:pPr marL="0" indent="0">
              <a:lnSpc>
                <a:spcPct val="110000"/>
              </a:lnSpc>
              <a:buNone/>
            </a:pPr>
            <a:r>
              <a:rPr lang="en-GB" sz="2600" b="1" dirty="0"/>
              <a:t>Benefits:</a:t>
            </a:r>
          </a:p>
          <a:p>
            <a:pPr>
              <a:lnSpc>
                <a:spcPct val="110000"/>
              </a:lnSpc>
              <a:spcBef>
                <a:spcPct val="20000"/>
              </a:spcBef>
              <a:buFont typeface="Courier New" panose="02070309020205020404" pitchFamily="49" charset="0"/>
              <a:buChar char="o"/>
            </a:pPr>
            <a:r>
              <a:rPr lang="en-US" sz="2600" dirty="0">
                <a:solidFill>
                  <a:srgbClr val="000000"/>
                </a:solidFill>
                <a:ea typeface="ヒラギノ角ゴ Pro W3" pitchFamily="-110" charset="-128"/>
              </a:rPr>
              <a:t>Discovering new abilities </a:t>
            </a:r>
          </a:p>
          <a:p>
            <a:pPr>
              <a:lnSpc>
                <a:spcPct val="110000"/>
              </a:lnSpc>
              <a:spcBef>
                <a:spcPct val="20000"/>
              </a:spcBef>
              <a:buFont typeface="Courier New" panose="02070309020205020404" pitchFamily="49" charset="0"/>
              <a:buChar char="o"/>
            </a:pPr>
            <a:r>
              <a:rPr lang="en-US" sz="2600" dirty="0">
                <a:solidFill>
                  <a:srgbClr val="000000"/>
                </a:solidFill>
                <a:ea typeface="ヒラギノ角ゴ Pro W3" pitchFamily="-110" charset="-128"/>
              </a:rPr>
              <a:t>Increasing self‐confidence.</a:t>
            </a:r>
          </a:p>
          <a:p>
            <a:pPr>
              <a:lnSpc>
                <a:spcPct val="110000"/>
              </a:lnSpc>
              <a:spcBef>
                <a:spcPct val="20000"/>
              </a:spcBef>
              <a:buFont typeface="Courier New" panose="02070309020205020404" pitchFamily="49" charset="0"/>
              <a:buChar char="o"/>
            </a:pPr>
            <a:r>
              <a:rPr lang="en-US" sz="2600" dirty="0">
                <a:solidFill>
                  <a:srgbClr val="000000"/>
                </a:solidFill>
                <a:ea typeface="ヒラギノ角ゴ Pro W3" pitchFamily="-110" charset="-128"/>
              </a:rPr>
              <a:t>Developing time management and planning skills.</a:t>
            </a:r>
          </a:p>
          <a:p>
            <a:pPr>
              <a:lnSpc>
                <a:spcPct val="110000"/>
              </a:lnSpc>
              <a:spcBef>
                <a:spcPct val="20000"/>
              </a:spcBef>
              <a:buFont typeface="Courier New" panose="02070309020205020404" pitchFamily="49" charset="0"/>
              <a:buChar char="o"/>
            </a:pPr>
            <a:r>
              <a:rPr lang="en-US" sz="2600" dirty="0">
                <a:solidFill>
                  <a:srgbClr val="000000"/>
                </a:solidFill>
                <a:ea typeface="ヒラギノ角ゴ Pro W3" pitchFamily="-110" charset="-128"/>
              </a:rPr>
              <a:t>Enhancing self‐motivation.</a:t>
            </a:r>
          </a:p>
          <a:p>
            <a:pPr>
              <a:lnSpc>
                <a:spcPct val="110000"/>
              </a:lnSpc>
              <a:spcBef>
                <a:spcPct val="20000"/>
              </a:spcBef>
              <a:buFont typeface="Courier New" panose="02070309020205020404" pitchFamily="49" charset="0"/>
              <a:buChar char="o"/>
            </a:pPr>
            <a:r>
              <a:rPr lang="en-US" sz="2600" dirty="0">
                <a:solidFill>
                  <a:srgbClr val="000000"/>
                </a:solidFill>
                <a:ea typeface="ヒラギノ角ゴ Pro W3" pitchFamily="-110" charset="-128"/>
              </a:rPr>
              <a:t>Improving employability by learning vocational skills.</a:t>
            </a:r>
            <a:endParaRPr lang="en-AU" sz="2600" dirty="0">
              <a:solidFill>
                <a:srgbClr val="000000"/>
              </a:solidFill>
              <a:ea typeface="ヒラギノ角ゴ Pro W3" pitchFamily="-110" charset="-128"/>
            </a:endParaRPr>
          </a:p>
          <a:p>
            <a:pPr marL="0" indent="0">
              <a:lnSpc>
                <a:spcPct val="110000"/>
              </a:lnSpc>
              <a:buNone/>
            </a:pPr>
            <a:endParaRPr lang="en-GB" b="1" dirty="0"/>
          </a:p>
        </p:txBody>
      </p:sp>
      <p:sp>
        <p:nvSpPr>
          <p:cNvPr id="6" name="TextBox 5"/>
          <p:cNvSpPr txBox="1"/>
          <p:nvPr/>
        </p:nvSpPr>
        <p:spPr>
          <a:xfrm>
            <a:off x="838200" y="286407"/>
            <a:ext cx="4214191" cy="923330"/>
          </a:xfrm>
          <a:prstGeom prst="rect">
            <a:avLst/>
          </a:prstGeom>
          <a:noFill/>
        </p:spPr>
        <p:txBody>
          <a:bodyPr wrap="square" rtlCol="0">
            <a:spAutoFit/>
          </a:bodyPr>
          <a:lstStyle/>
          <a:p>
            <a:r>
              <a:rPr lang="en-GB" sz="5400" b="1" dirty="0">
                <a:latin typeface="MetaOT-Bold" panose="020B0804030101020102" pitchFamily="34" charset="0"/>
              </a:rPr>
              <a:t>SKILLS</a:t>
            </a:r>
          </a:p>
        </p:txBody>
      </p:sp>
      <p:grpSp>
        <p:nvGrpSpPr>
          <p:cNvPr id="2" name="Group 1">
            <a:extLst>
              <a:ext uri="{FF2B5EF4-FFF2-40B4-BE49-F238E27FC236}">
                <a16:creationId xmlns:a16="http://schemas.microsoft.com/office/drawing/2014/main" id="{9E24856D-09A0-41EB-B48F-78E2AB80DC16}"/>
              </a:ext>
            </a:extLst>
          </p:cNvPr>
          <p:cNvGrpSpPr/>
          <p:nvPr/>
        </p:nvGrpSpPr>
        <p:grpSpPr>
          <a:xfrm>
            <a:off x="8281181" y="1563028"/>
            <a:ext cx="3461647" cy="3967158"/>
            <a:chOff x="8171958" y="1631667"/>
            <a:chExt cx="3725615" cy="4202372"/>
          </a:xfrm>
        </p:grpSpPr>
        <p:pic>
          <p:nvPicPr>
            <p:cNvPr id="10" name="Picture 9">
              <a:extLst>
                <a:ext uri="{FF2B5EF4-FFF2-40B4-BE49-F238E27FC236}">
                  <a16:creationId xmlns:a16="http://schemas.microsoft.com/office/drawing/2014/main" id="{7D7FD84D-DEA9-4039-B679-6541FD50A0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15"/>
            <a:stretch/>
          </p:blipFill>
          <p:spPr>
            <a:xfrm>
              <a:off x="8623437" y="3262603"/>
              <a:ext cx="3274136" cy="2571436"/>
            </a:xfrm>
            <a:prstGeom prst="rect">
              <a:avLst/>
            </a:prstGeom>
          </p:spPr>
        </p:pic>
        <p:pic>
          <p:nvPicPr>
            <p:cNvPr id="11" name="Picture 10">
              <a:extLst>
                <a:ext uri="{FF2B5EF4-FFF2-40B4-BE49-F238E27FC236}">
                  <a16:creationId xmlns:a16="http://schemas.microsoft.com/office/drawing/2014/main" id="{3F302D51-BC0F-4B8C-B441-CEDC864BFC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666"/>
            <a:stretch/>
          </p:blipFill>
          <p:spPr>
            <a:xfrm rot="767744">
              <a:off x="8171958" y="1631667"/>
              <a:ext cx="1882917" cy="3082399"/>
            </a:xfrm>
            <a:prstGeom prst="rect">
              <a:avLst/>
            </a:prstGeom>
          </p:spPr>
        </p:pic>
      </p:grpSp>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57072" y="5897616"/>
            <a:ext cx="2066873" cy="739152"/>
          </a:xfrm>
          <a:prstGeom prst="rect">
            <a:avLst/>
          </a:prstGeom>
        </p:spPr>
      </p:pic>
    </p:spTree>
    <p:extLst>
      <p:ext uri="{BB962C8B-B14F-4D97-AF65-F5344CB8AC3E}">
        <p14:creationId xmlns:p14="http://schemas.microsoft.com/office/powerpoint/2010/main" val="2656206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72" y="6114294"/>
            <a:ext cx="2366342" cy="678557"/>
          </a:xfrm>
          <a:prstGeom prst="rect">
            <a:avLst/>
          </a:prstGeom>
        </p:spPr>
      </p:pic>
      <p:sp>
        <p:nvSpPr>
          <p:cNvPr id="7" name="Rectangle 6"/>
          <p:cNvSpPr/>
          <p:nvPr/>
        </p:nvSpPr>
        <p:spPr>
          <a:xfrm>
            <a:off x="0" y="1021317"/>
            <a:ext cx="12192000" cy="69682"/>
          </a:xfrm>
          <a:prstGeom prst="rect">
            <a:avLst/>
          </a:prstGeom>
          <a:solidFill>
            <a:srgbClr val="71A100">
              <a:alpha val="73725"/>
            </a:srgbClr>
          </a:solidFill>
          <a:ln>
            <a:solidFill>
              <a:srgbClr val="71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DB91E"/>
              </a:solidFill>
            </a:endParaRPr>
          </a:p>
        </p:txBody>
      </p:sp>
      <p:sp>
        <p:nvSpPr>
          <p:cNvPr id="5" name="Content Placeholder 3"/>
          <p:cNvSpPr>
            <a:spLocks noGrp="1"/>
          </p:cNvSpPr>
          <p:nvPr>
            <p:ph idx="1"/>
          </p:nvPr>
        </p:nvSpPr>
        <p:spPr>
          <a:xfrm>
            <a:off x="838200" y="1944646"/>
            <a:ext cx="7302305" cy="4050667"/>
          </a:xfrm>
        </p:spPr>
        <p:txBody>
          <a:bodyPr numCol="2">
            <a:noAutofit/>
          </a:bodyPr>
          <a:lstStyle/>
          <a:p>
            <a:pPr>
              <a:lnSpc>
                <a:spcPct val="110000"/>
              </a:lnSpc>
              <a:buFont typeface="Courier New" panose="02070309020205020404" pitchFamily="49" charset="0"/>
              <a:buChar char="o"/>
            </a:pPr>
            <a:r>
              <a:rPr lang="en-GB" sz="1900" dirty="0"/>
              <a:t>Learn a musical instrument</a:t>
            </a:r>
          </a:p>
          <a:p>
            <a:pPr marL="292100" indent="-285750">
              <a:spcBef>
                <a:spcPts val="600"/>
              </a:spcBef>
              <a:spcAft>
                <a:spcPts val="600"/>
              </a:spcAft>
              <a:buSzPct val="120000"/>
              <a:buFont typeface="Courier New" panose="02070309020205020404" pitchFamily="49" charset="0"/>
              <a:buChar char="o"/>
              <a:defRPr/>
            </a:pPr>
            <a:r>
              <a:rPr lang="en-GB" sz="1900" dirty="0"/>
              <a:t> Learn a language </a:t>
            </a:r>
          </a:p>
          <a:p>
            <a:pPr marL="292100" indent="-285750">
              <a:spcBef>
                <a:spcPts val="600"/>
              </a:spcBef>
              <a:spcAft>
                <a:spcPts val="600"/>
              </a:spcAft>
              <a:buSzPct val="120000"/>
              <a:buFont typeface="Courier New" panose="02070309020205020404" pitchFamily="49" charset="0"/>
              <a:buChar char="o"/>
              <a:defRPr/>
            </a:pPr>
            <a:r>
              <a:rPr lang="en-US" sz="1900" dirty="0"/>
              <a:t> Cooking</a:t>
            </a:r>
          </a:p>
          <a:p>
            <a:pPr marL="292100" indent="-285750">
              <a:spcBef>
                <a:spcPts val="600"/>
              </a:spcBef>
              <a:spcAft>
                <a:spcPts val="600"/>
              </a:spcAft>
              <a:buSzPct val="120000"/>
              <a:buFont typeface="Courier New" panose="02070309020205020404" pitchFamily="49" charset="0"/>
              <a:buChar char="o"/>
              <a:defRPr/>
            </a:pPr>
            <a:r>
              <a:rPr lang="en-GB" sz="1900" dirty="0"/>
              <a:t> Photography</a:t>
            </a:r>
          </a:p>
          <a:p>
            <a:pPr marL="292100" indent="-285750">
              <a:spcBef>
                <a:spcPts val="600"/>
              </a:spcBef>
              <a:spcAft>
                <a:spcPts val="600"/>
              </a:spcAft>
              <a:buSzPct val="120000"/>
              <a:buFont typeface="Courier New" panose="02070309020205020404" pitchFamily="49" charset="0"/>
              <a:buChar char="o"/>
              <a:defRPr/>
            </a:pPr>
            <a:r>
              <a:rPr lang="en-GB" sz="1900" dirty="0"/>
              <a:t> Design </a:t>
            </a:r>
          </a:p>
          <a:p>
            <a:pPr marL="292100" indent="-285750">
              <a:spcBef>
                <a:spcPts val="600"/>
              </a:spcBef>
              <a:spcAft>
                <a:spcPts val="600"/>
              </a:spcAft>
              <a:buSzPct val="120000"/>
              <a:buFont typeface="Courier New" panose="02070309020205020404" pitchFamily="49" charset="0"/>
              <a:buChar char="o"/>
              <a:defRPr/>
            </a:pPr>
            <a:r>
              <a:rPr lang="en-GB" sz="1900" dirty="0"/>
              <a:t> Cake decoration</a:t>
            </a:r>
          </a:p>
          <a:p>
            <a:pPr marL="292100" indent="-285750">
              <a:spcBef>
                <a:spcPts val="600"/>
              </a:spcBef>
              <a:spcAft>
                <a:spcPts val="600"/>
              </a:spcAft>
              <a:buSzPct val="120000"/>
              <a:buFont typeface="Courier New" panose="02070309020205020404" pitchFamily="49" charset="0"/>
              <a:buChar char="o"/>
              <a:defRPr/>
            </a:pPr>
            <a:r>
              <a:rPr lang="en-GB" sz="1900" dirty="0"/>
              <a:t> Sewing</a:t>
            </a:r>
          </a:p>
          <a:p>
            <a:pPr marL="292100" indent="-285750">
              <a:spcBef>
                <a:spcPts val="600"/>
              </a:spcBef>
              <a:spcAft>
                <a:spcPts val="600"/>
              </a:spcAft>
              <a:buSzPct val="120000"/>
              <a:buFont typeface="Courier New" panose="02070309020205020404" pitchFamily="49" charset="0"/>
              <a:buChar char="o"/>
              <a:defRPr/>
            </a:pPr>
            <a:r>
              <a:rPr lang="en-GB" sz="1900" dirty="0"/>
              <a:t> Reading</a:t>
            </a:r>
          </a:p>
          <a:p>
            <a:pPr marL="292100" indent="-285750">
              <a:spcBef>
                <a:spcPts val="600"/>
              </a:spcBef>
              <a:spcAft>
                <a:spcPts val="600"/>
              </a:spcAft>
              <a:buSzPct val="120000"/>
              <a:buFont typeface="Courier New" panose="02070309020205020404" pitchFamily="49" charset="0"/>
              <a:buChar char="o"/>
              <a:defRPr/>
            </a:pPr>
            <a:r>
              <a:rPr lang="en-GB" sz="1900" dirty="0"/>
              <a:t> Bird watching</a:t>
            </a:r>
          </a:p>
          <a:p>
            <a:pPr marL="292100" indent="-285750">
              <a:spcBef>
                <a:spcPts val="600"/>
              </a:spcBef>
              <a:spcAft>
                <a:spcPts val="600"/>
              </a:spcAft>
              <a:buSzPct val="120000"/>
              <a:buFont typeface="Courier New" panose="02070309020205020404" pitchFamily="49" charset="0"/>
              <a:buChar char="o"/>
              <a:defRPr/>
            </a:pPr>
            <a:r>
              <a:rPr lang="en-GB" sz="1900" dirty="0"/>
              <a:t> Gardening</a:t>
            </a:r>
          </a:p>
          <a:p>
            <a:pPr marL="292100" indent="-285750">
              <a:spcBef>
                <a:spcPts val="600"/>
              </a:spcBef>
              <a:spcAft>
                <a:spcPts val="600"/>
              </a:spcAft>
              <a:buSzPct val="120000"/>
              <a:buFont typeface="Courier New" panose="02070309020205020404" pitchFamily="49" charset="0"/>
              <a:buChar char="o"/>
              <a:defRPr/>
            </a:pPr>
            <a:r>
              <a:rPr lang="en-GB" sz="1900" dirty="0"/>
              <a:t> Chess</a:t>
            </a:r>
          </a:p>
          <a:p>
            <a:pPr marL="292100" indent="-285750">
              <a:spcBef>
                <a:spcPts val="600"/>
              </a:spcBef>
              <a:spcAft>
                <a:spcPts val="600"/>
              </a:spcAft>
              <a:buSzPct val="120000"/>
              <a:buFont typeface="Courier New" panose="02070309020205020404" pitchFamily="49" charset="0"/>
              <a:buChar char="o"/>
              <a:defRPr/>
            </a:pPr>
            <a:r>
              <a:rPr lang="en-GB" sz="1900" dirty="0"/>
              <a:t>Hairdressing</a:t>
            </a:r>
          </a:p>
          <a:p>
            <a:pPr marL="292100" indent="-285750">
              <a:spcBef>
                <a:spcPts val="600"/>
              </a:spcBef>
              <a:spcAft>
                <a:spcPts val="600"/>
              </a:spcAft>
              <a:buSzPct val="120000"/>
              <a:buFont typeface="Courier New" panose="02070309020205020404" pitchFamily="49" charset="0"/>
              <a:buChar char="o"/>
              <a:defRPr/>
            </a:pPr>
            <a:r>
              <a:rPr lang="en-GB" sz="1900" dirty="0"/>
              <a:t> Learning to drive</a:t>
            </a:r>
          </a:p>
          <a:p>
            <a:pPr marL="292100" indent="-285750">
              <a:spcBef>
                <a:spcPts val="600"/>
              </a:spcBef>
              <a:spcAft>
                <a:spcPts val="600"/>
              </a:spcAft>
              <a:buSzPct val="120000"/>
              <a:buFont typeface="Courier New" panose="02070309020205020404" pitchFamily="49" charset="0"/>
              <a:buChar char="o"/>
              <a:defRPr/>
            </a:pPr>
            <a:r>
              <a:rPr lang="en-GB" sz="1900" dirty="0"/>
              <a:t> Drama and theatre skills</a:t>
            </a:r>
          </a:p>
          <a:p>
            <a:pPr marL="292100" indent="-285750">
              <a:spcBef>
                <a:spcPts val="600"/>
              </a:spcBef>
              <a:spcAft>
                <a:spcPts val="600"/>
              </a:spcAft>
              <a:buSzPct val="120000"/>
              <a:buFont typeface="Courier New" panose="02070309020205020404" pitchFamily="49" charset="0"/>
              <a:buChar char="o"/>
              <a:defRPr/>
            </a:pPr>
            <a:r>
              <a:rPr lang="en-GB" sz="1900" dirty="0"/>
              <a:t> Umpiring and refereeing</a:t>
            </a:r>
          </a:p>
          <a:p>
            <a:pPr marL="292100" indent="-285750">
              <a:spcBef>
                <a:spcPts val="600"/>
              </a:spcBef>
              <a:spcAft>
                <a:spcPts val="600"/>
              </a:spcAft>
              <a:buSzPct val="120000"/>
              <a:buFont typeface="Courier New" panose="02070309020205020404" pitchFamily="49" charset="0"/>
              <a:buChar char="o"/>
              <a:defRPr/>
            </a:pPr>
            <a:r>
              <a:rPr lang="en-GB" sz="1900" dirty="0"/>
              <a:t> Journalism</a:t>
            </a:r>
          </a:p>
          <a:p>
            <a:pPr marL="292100" indent="-285750">
              <a:spcBef>
                <a:spcPts val="600"/>
              </a:spcBef>
              <a:spcAft>
                <a:spcPts val="600"/>
              </a:spcAft>
              <a:buSzPct val="120000"/>
              <a:buFont typeface="Courier New" panose="02070309020205020404" pitchFamily="49" charset="0"/>
              <a:buChar char="o"/>
              <a:defRPr/>
            </a:pPr>
            <a:r>
              <a:rPr lang="en-GB" sz="1900" dirty="0"/>
              <a:t> Event planning and organising</a:t>
            </a:r>
          </a:p>
          <a:p>
            <a:pPr>
              <a:lnSpc>
                <a:spcPct val="110000"/>
              </a:lnSpc>
              <a:buFont typeface="Courier New" panose="02070309020205020404" pitchFamily="49" charset="0"/>
              <a:buChar char="o"/>
            </a:pPr>
            <a:endParaRPr lang="en-GB" sz="1900" b="1" dirty="0"/>
          </a:p>
        </p:txBody>
      </p:sp>
      <p:sp>
        <p:nvSpPr>
          <p:cNvPr id="6" name="TextBox 5"/>
          <p:cNvSpPr txBox="1"/>
          <p:nvPr/>
        </p:nvSpPr>
        <p:spPr>
          <a:xfrm>
            <a:off x="838200" y="286407"/>
            <a:ext cx="4214191" cy="923330"/>
          </a:xfrm>
          <a:prstGeom prst="rect">
            <a:avLst/>
          </a:prstGeom>
          <a:noFill/>
        </p:spPr>
        <p:txBody>
          <a:bodyPr wrap="square" rtlCol="0">
            <a:spAutoFit/>
          </a:bodyPr>
          <a:lstStyle/>
          <a:p>
            <a:r>
              <a:rPr lang="en-GB" sz="5400" b="1" dirty="0">
                <a:latin typeface="MetaOT-Bold" panose="020B0804030101020102" pitchFamily="34" charset="0"/>
              </a:rPr>
              <a:t>SKILLS</a:t>
            </a:r>
          </a:p>
        </p:txBody>
      </p:sp>
      <p:grpSp>
        <p:nvGrpSpPr>
          <p:cNvPr id="2" name="Group 1">
            <a:extLst>
              <a:ext uri="{FF2B5EF4-FFF2-40B4-BE49-F238E27FC236}">
                <a16:creationId xmlns:a16="http://schemas.microsoft.com/office/drawing/2014/main" id="{9E24856D-09A0-41EB-B48F-78E2AB80DC16}"/>
              </a:ext>
            </a:extLst>
          </p:cNvPr>
          <p:cNvGrpSpPr/>
          <p:nvPr/>
        </p:nvGrpSpPr>
        <p:grpSpPr>
          <a:xfrm>
            <a:off x="8281181" y="1563028"/>
            <a:ext cx="3461647" cy="3967158"/>
            <a:chOff x="8171958" y="1631667"/>
            <a:chExt cx="3725615" cy="4202372"/>
          </a:xfrm>
        </p:grpSpPr>
        <p:pic>
          <p:nvPicPr>
            <p:cNvPr id="10" name="Picture 9">
              <a:extLst>
                <a:ext uri="{FF2B5EF4-FFF2-40B4-BE49-F238E27FC236}">
                  <a16:creationId xmlns:a16="http://schemas.microsoft.com/office/drawing/2014/main" id="{7D7FD84D-DEA9-4039-B679-6541FD50A0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15"/>
            <a:stretch/>
          </p:blipFill>
          <p:spPr>
            <a:xfrm>
              <a:off x="8623437" y="3262603"/>
              <a:ext cx="3274136" cy="2571436"/>
            </a:xfrm>
            <a:prstGeom prst="rect">
              <a:avLst/>
            </a:prstGeom>
          </p:spPr>
        </p:pic>
        <p:pic>
          <p:nvPicPr>
            <p:cNvPr id="11" name="Picture 10">
              <a:extLst>
                <a:ext uri="{FF2B5EF4-FFF2-40B4-BE49-F238E27FC236}">
                  <a16:creationId xmlns:a16="http://schemas.microsoft.com/office/drawing/2014/main" id="{3F302D51-BC0F-4B8C-B441-CEDC864BFC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666"/>
            <a:stretch/>
          </p:blipFill>
          <p:spPr>
            <a:xfrm rot="767744">
              <a:off x="8171958" y="1631667"/>
              <a:ext cx="1882917" cy="3082399"/>
            </a:xfrm>
            <a:prstGeom prst="rect">
              <a:avLst/>
            </a:prstGeom>
          </p:spPr>
        </p:pic>
      </p:grpSp>
      <p:sp>
        <p:nvSpPr>
          <p:cNvPr id="3" name="Rectangle 2">
            <a:extLst>
              <a:ext uri="{FF2B5EF4-FFF2-40B4-BE49-F238E27FC236}">
                <a16:creationId xmlns:a16="http://schemas.microsoft.com/office/drawing/2014/main" id="{2F7F4BC5-A14C-474B-BF0F-610CFEA4381C}"/>
              </a:ext>
            </a:extLst>
          </p:cNvPr>
          <p:cNvSpPr/>
          <p:nvPr/>
        </p:nvSpPr>
        <p:spPr>
          <a:xfrm>
            <a:off x="838200" y="1208665"/>
            <a:ext cx="2353850" cy="671274"/>
          </a:xfrm>
          <a:prstGeom prst="rect">
            <a:avLst/>
          </a:prstGeom>
        </p:spPr>
        <p:txBody>
          <a:bodyPr wrap="none">
            <a:spAutoFit/>
          </a:bodyPr>
          <a:lstStyle/>
          <a:p>
            <a:pPr>
              <a:lnSpc>
                <a:spcPct val="110000"/>
              </a:lnSpc>
            </a:pPr>
            <a:r>
              <a:rPr lang="en-GB" sz="3600" b="1" dirty="0">
                <a:solidFill>
                  <a:srgbClr val="71A100"/>
                </a:solidFill>
              </a:rPr>
              <a:t>EXAMPLES:</a:t>
            </a:r>
            <a:endParaRPr lang="en-GB" sz="3600" dirty="0">
              <a:solidFill>
                <a:srgbClr val="71A100"/>
              </a:solidFill>
            </a:endParaRPr>
          </a:p>
        </p:txBody>
      </p:sp>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63222" y="6016303"/>
            <a:ext cx="1960724" cy="701190"/>
          </a:xfrm>
          <a:prstGeom prst="rect">
            <a:avLst/>
          </a:prstGeom>
        </p:spPr>
      </p:pic>
    </p:spTree>
    <p:extLst>
      <p:ext uri="{BB962C8B-B14F-4D97-AF65-F5344CB8AC3E}">
        <p14:creationId xmlns:p14="http://schemas.microsoft.com/office/powerpoint/2010/main" val="2163634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1013</Words>
  <Application>Microsoft Office PowerPoint</Application>
  <PresentationFormat>Widescreen</PresentationFormat>
  <Paragraphs>197</Paragraphs>
  <Slides>25</Slides>
  <Notes>20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Light</vt:lpstr>
      <vt:lpstr>Courier New</vt:lpstr>
      <vt:lpstr>Jaldi-Bold</vt:lpstr>
      <vt:lpstr>Jaldi-Regular</vt:lpstr>
      <vt:lpstr>MetaOT-Bold</vt:lpstr>
      <vt:lpstr>ヒラギノ角ゴ Pro W3</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Duke of Ed GO. DO. ACHIEVE.</dc:title>
  <dc:creator>Aster Haile</dc:creator>
  <cp:lastModifiedBy>Veronica Green</cp:lastModifiedBy>
  <cp:revision>39</cp:revision>
  <dcterms:created xsi:type="dcterms:W3CDTF">2020-10-30T00:47:52Z</dcterms:created>
  <dcterms:modified xsi:type="dcterms:W3CDTF">2021-03-02T04:05:47Z</dcterms:modified>
</cp:coreProperties>
</file>