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7" r:id="rId4"/>
    <p:sldId id="267" r:id="rId5"/>
    <p:sldId id="26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16F"/>
    <a:srgbClr val="7BBF31"/>
    <a:srgbClr val="0096D3"/>
    <a:srgbClr val="FDB91E"/>
    <a:srgbClr val="E60038"/>
    <a:srgbClr val="CCCCCC"/>
    <a:srgbClr val="BA8748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402B43-0939-4F0C-A170-DDE5FD8FD2CB}" type="datetime1">
              <a:rPr lang="en-GB"/>
              <a:pPr>
                <a:defRPr/>
              </a:pPr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B305A5-7DFD-4E3B-A458-BF6375022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625587-B909-46A1-893F-EB41629672E2}" type="datetime1">
              <a:rPr lang="en-GB"/>
              <a:pPr>
                <a:defRPr/>
              </a:pPr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CC40C-A142-4FE6-B8FD-1FB7EEEBB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2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and Ribb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50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769938" y="4606925"/>
            <a:ext cx="6033198" cy="10477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769938" y="5749925"/>
            <a:ext cx="6033198" cy="100488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84" y="249450"/>
            <a:ext cx="2770177" cy="9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14991"/>
      </p:ext>
    </p:extLst>
  </p:cSld>
  <p:clrMapOvr>
    <a:masterClrMapping/>
  </p:clrMapOvr>
  <p:transition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ibbo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88884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782638" y="2533650"/>
            <a:ext cx="7885874" cy="339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2638" y="1872361"/>
            <a:ext cx="5563298" cy="606425"/>
          </a:xfrm>
        </p:spPr>
        <p:txBody>
          <a:bodyPr/>
          <a:lstStyle>
            <a:lvl1pPr>
              <a:defRPr sz="3200">
                <a:solidFill>
                  <a:srgbClr val="E600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1" dirty="0"/>
            </a:lvl1pPr>
          </a:lstStyle>
          <a:p>
            <a:pPr>
              <a:defRPr/>
            </a:pPr>
            <a:r>
              <a:rPr lang="en-GB"/>
              <a:t>Insert date/author/filename by going to </a:t>
            </a:r>
            <a:r>
              <a:rPr lang="en-GB" i="1"/>
              <a:t>View &gt; Slide Master</a:t>
            </a:r>
            <a:r>
              <a:rPr lang="en-GB"/>
              <a:t> and amending this field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46" y="249450"/>
            <a:ext cx="2321078" cy="8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ibbo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88884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82638" y="1361933"/>
            <a:ext cx="7904162" cy="3443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 b="1" dirty="0"/>
            </a:lvl1pPr>
          </a:lstStyle>
          <a:p>
            <a:pPr>
              <a:defRPr/>
            </a:pPr>
            <a:r>
              <a:rPr lang="en-GB"/>
              <a:t>Insert date/author/filename by going to </a:t>
            </a:r>
            <a:r>
              <a:rPr lang="en-GB" i="1"/>
              <a:t>View &gt; Slide Master</a:t>
            </a:r>
            <a:r>
              <a:rPr lang="en-GB"/>
              <a:t> and amending this field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46" y="249450"/>
            <a:ext cx="2321078" cy="8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2638" y="476250"/>
            <a:ext cx="45862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82638" y="1363663"/>
            <a:ext cx="7767637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2638" y="6324600"/>
            <a:ext cx="5110162" cy="2206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 dirty="0"/>
            </a:lvl1pPr>
          </a:lstStyle>
          <a:p>
            <a:pPr>
              <a:defRPr/>
            </a:pPr>
            <a:r>
              <a:rPr lang="en-GB"/>
              <a:t>Insert date/author/filename by going to </a:t>
            </a:r>
            <a:r>
              <a:rPr lang="en-GB" i="1"/>
              <a:t>View &gt; Slide Master</a:t>
            </a:r>
            <a:r>
              <a:rPr lang="en-GB"/>
              <a:t> and amending this field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1pPr>
      <a:lvl2pPr marL="355600" indent="-174625" algn="l" defTabSz="457200" rtl="0" eaLnBrk="1" fontAlgn="base" hangingPunct="1">
        <a:spcBef>
          <a:spcPts val="600"/>
        </a:spcBef>
        <a:spcAft>
          <a:spcPts val="120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2pPr>
      <a:lvl3pPr marL="628650" indent="-273050" algn="l" defTabSz="457200" rtl="0" eaLnBrk="1" fontAlgn="base" hangingPunct="1">
        <a:spcBef>
          <a:spcPts val="600"/>
        </a:spcBef>
        <a:spcAft>
          <a:spcPts val="1200"/>
        </a:spcAft>
        <a:buFont typeface="Lucida Grande" charset="0"/>
        <a:buChar char="-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3pPr>
      <a:lvl4pPr marL="893763" indent="-265113" algn="l" defTabSz="457200" rtl="0" eaLnBrk="1" fontAlgn="base" hangingPunct="1">
        <a:spcBef>
          <a:spcPts val="600"/>
        </a:spcBef>
        <a:spcAft>
          <a:spcPts val="1200"/>
        </a:spcAft>
        <a:buFont typeface="Arial" charset="0"/>
        <a:buChar char="–"/>
        <a:defRPr sz="2000" kern="1200">
          <a:solidFill>
            <a:srgbClr val="595959"/>
          </a:solidFill>
          <a:latin typeface="Calibri" pitchFamily="34" charset="0"/>
          <a:ea typeface="MS PGothic" pitchFamily="34" charset="-128"/>
          <a:cs typeface="+mn-cs"/>
        </a:defRPr>
      </a:lvl4pPr>
      <a:lvl5pPr marL="1166813" indent="-273050" algn="l" defTabSz="457200" rtl="0" eaLnBrk="1" fontAlgn="base" hangingPunct="1">
        <a:spcBef>
          <a:spcPts val="600"/>
        </a:spcBef>
        <a:spcAft>
          <a:spcPts val="1200"/>
        </a:spcAft>
        <a:buFont typeface="Arial" charset="0"/>
        <a:buChar char="–"/>
        <a:defRPr sz="2000" kern="1200">
          <a:solidFill>
            <a:srgbClr val="595959"/>
          </a:solidFill>
          <a:latin typeface="Calibri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3FLUCuIOk" TargetMode="External"/><Relationship Id="rId2" Type="http://schemas.openxmlformats.org/officeDocument/2006/relationships/hyperlink" Target="https://youtu.be/nS3FLUCuI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769938" y="4606925"/>
            <a:ext cx="6597020" cy="104775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 pitchFamily="34" charset="-128"/>
              </a:rPr>
              <a:t>The Duke of Edinburgh’s International Award- Australia (WA)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769938" y="5659408"/>
            <a:ext cx="6032500" cy="100488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MS PGothic" pitchFamily="34" charset="-128"/>
              </a:rPr>
              <a:t>Participant 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7BBF31"/>
                </a:solidFill>
              </a:rPr>
              <a:t>Adventurous Journey</a:t>
            </a:r>
            <a:endParaRPr lang="en-GB" sz="3200" dirty="0">
              <a:solidFill>
                <a:srgbClr val="7BBF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37" y="1361933"/>
            <a:ext cx="8041029" cy="3443959"/>
          </a:xfrm>
        </p:spPr>
        <p:txBody>
          <a:bodyPr/>
          <a:lstStyle/>
          <a:p>
            <a:pPr marL="0" lvl="0" indent="0"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Developing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a sense of </a:t>
            </a:r>
            <a:r>
              <a:rPr lang="en-US" altLang="en-US" dirty="0">
                <a:solidFill>
                  <a:srgbClr val="71A100"/>
                </a:solidFill>
                <a:ea typeface="+mn-ea"/>
              </a:rPr>
              <a:t>adventure</a:t>
            </a:r>
            <a:r>
              <a:rPr lang="en-US" altLang="en-US" dirty="0">
                <a:solidFill>
                  <a:srgbClr val="009EC8"/>
                </a:solidFill>
                <a:ea typeface="+mn-ea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and </a:t>
            </a:r>
            <a:r>
              <a:rPr lang="en-US" altLang="en-US" dirty="0">
                <a:solidFill>
                  <a:srgbClr val="71A100"/>
                </a:solidFill>
                <a:ea typeface="+mn-ea"/>
              </a:rPr>
              <a:t>discovery</a:t>
            </a:r>
            <a:r>
              <a:rPr lang="en-US" altLang="en-US" dirty="0">
                <a:solidFill>
                  <a:srgbClr val="009EC8"/>
                </a:solidFill>
                <a:ea typeface="+mn-ea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whilst undertaking a journey in a </a:t>
            </a:r>
            <a:r>
              <a:rPr lang="en-US" altLang="en-US" dirty="0">
                <a:solidFill>
                  <a:srgbClr val="71A100"/>
                </a:solidFill>
                <a:ea typeface="+mn-ea"/>
              </a:rPr>
              <a:t>group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.</a:t>
            </a:r>
          </a:p>
          <a:p>
            <a:pPr marL="0" lvl="0" indent="0"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500" dirty="0" smtClean="0">
              <a:solidFill>
                <a:srgbClr val="000000"/>
              </a:solidFill>
              <a:ea typeface="+mn-ea"/>
            </a:endParaRPr>
          </a:p>
          <a:p>
            <a:pPr marL="0" lvl="0" indent="0"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ea typeface="+mn-ea"/>
              </a:rPr>
              <a:t>3 </a:t>
            </a:r>
            <a:r>
              <a:rPr lang="en-US" altLang="en-US" sz="1400" dirty="0">
                <a:ea typeface="+mn-ea"/>
              </a:rPr>
              <a:t>components at each Award </a:t>
            </a:r>
            <a:r>
              <a:rPr lang="en-US" altLang="en-US" sz="1400" dirty="0" smtClean="0">
                <a:ea typeface="+mn-ea"/>
              </a:rPr>
              <a:t>Level:</a:t>
            </a:r>
          </a:p>
          <a:p>
            <a:pPr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400" dirty="0" smtClean="0">
                <a:ea typeface="+mn-ea"/>
              </a:rPr>
              <a:t>Preparation </a:t>
            </a:r>
            <a:r>
              <a:rPr lang="en-US" altLang="en-US" sz="1400" dirty="0">
                <a:ea typeface="+mn-ea"/>
              </a:rPr>
              <a:t>and </a:t>
            </a:r>
            <a:r>
              <a:rPr lang="en-US" altLang="en-US" sz="1400" dirty="0" smtClean="0">
                <a:ea typeface="+mn-ea"/>
              </a:rPr>
              <a:t>Training</a:t>
            </a:r>
          </a:p>
          <a:p>
            <a:pPr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400" dirty="0" smtClean="0">
                <a:ea typeface="+mn-ea"/>
              </a:rPr>
              <a:t>Practice Journey</a:t>
            </a:r>
          </a:p>
          <a:p>
            <a:pPr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400" dirty="0" smtClean="0">
                <a:ea typeface="+mn-ea"/>
              </a:rPr>
              <a:t>Qualifying </a:t>
            </a:r>
            <a:r>
              <a:rPr lang="en-US" altLang="en-US" sz="1400" dirty="0">
                <a:ea typeface="+mn-ea"/>
              </a:rPr>
              <a:t>Journey</a:t>
            </a:r>
            <a:endParaRPr lang="en-AU" altLang="en-US" sz="1400" dirty="0">
              <a:ea typeface="+mn-ea"/>
            </a:endParaRP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317" r="2716"/>
          <a:stretch/>
        </p:blipFill>
        <p:spPr bwMode="auto">
          <a:xfrm>
            <a:off x="3666601" y="3712122"/>
            <a:ext cx="5269210" cy="168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i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28" y="1824215"/>
            <a:ext cx="2669739" cy="18879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73116F"/>
                </a:solidFill>
              </a:rPr>
              <a:t>Residential Project</a:t>
            </a:r>
            <a:endParaRPr lang="en-GB" sz="3200" dirty="0">
              <a:solidFill>
                <a:srgbClr val="7311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38" y="1361933"/>
            <a:ext cx="7904162" cy="2200776"/>
          </a:xfrm>
        </p:spPr>
        <p:txBody>
          <a:bodyPr/>
          <a:lstStyle/>
          <a:p>
            <a:pPr marL="0" lvl="0" indent="0" defTabSz="91440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To </a:t>
            </a:r>
            <a:r>
              <a:rPr lang="en-US" altLang="en-US" dirty="0">
                <a:solidFill>
                  <a:srgbClr val="882581"/>
                </a:solidFill>
                <a:ea typeface="+mn-ea"/>
              </a:rPr>
              <a:t>broaden experience</a:t>
            </a:r>
            <a:r>
              <a:rPr lang="en-US" altLang="en-US" dirty="0">
                <a:solidFill>
                  <a:srgbClr val="009EC8"/>
                </a:solidFill>
                <a:ea typeface="+mn-ea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through involvement </a:t>
            </a:r>
            <a:r>
              <a:rPr lang="en-US" altLang="en-US" dirty="0">
                <a:solidFill>
                  <a:srgbClr val="882581"/>
                </a:solidFill>
                <a:ea typeface="+mn-ea"/>
              </a:rPr>
              <a:t>with others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in a </a:t>
            </a:r>
            <a:r>
              <a:rPr lang="en-US" altLang="en-US" dirty="0">
                <a:solidFill>
                  <a:srgbClr val="882581"/>
                </a:solidFill>
                <a:ea typeface="+mn-ea"/>
              </a:rPr>
              <a:t>residential setting</a:t>
            </a:r>
            <a:r>
              <a:rPr lang="en-US" altLang="en-US" dirty="0" smtClean="0">
                <a:solidFill>
                  <a:srgbClr val="882581"/>
                </a:solidFill>
                <a:ea typeface="+mn-ea"/>
              </a:rPr>
              <a:t>.</a:t>
            </a:r>
          </a:p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prstClr val="black"/>
                </a:solidFill>
                <a:ea typeface="+mn-ea"/>
              </a:rPr>
              <a:t>Requirements</a:t>
            </a:r>
            <a:r>
              <a:rPr lang="en-US" altLang="en-US" sz="1400" dirty="0" smtClean="0">
                <a:solidFill>
                  <a:prstClr val="black"/>
                </a:solidFill>
                <a:ea typeface="+mn-ea"/>
              </a:rPr>
              <a:t>:</a:t>
            </a:r>
            <a:endParaRPr lang="en-US" altLang="en-US" sz="1400" dirty="0">
              <a:solidFill>
                <a:prstClr val="black"/>
              </a:solidFill>
              <a:ea typeface="+mn-ea"/>
            </a:endParaRP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ea typeface="+mn-ea"/>
              </a:rPr>
              <a:t>5 consecutive </a:t>
            </a:r>
            <a:r>
              <a:rPr lang="en-US" altLang="en-US" sz="1400" dirty="0" smtClean="0">
                <a:solidFill>
                  <a:prstClr val="black"/>
                </a:solidFill>
                <a:ea typeface="+mn-ea"/>
              </a:rPr>
              <a:t>days</a:t>
            </a:r>
            <a:endParaRPr lang="en-US" altLang="en-US" sz="1400" dirty="0">
              <a:solidFill>
                <a:prstClr val="black"/>
              </a:solidFill>
              <a:ea typeface="+mn-ea"/>
            </a:endParaRP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ea typeface="+mn-ea"/>
              </a:rPr>
              <a:t>Not the Participants usual </a:t>
            </a:r>
            <a:r>
              <a:rPr lang="en-US" altLang="en-US" sz="1400" dirty="0" smtClean="0">
                <a:solidFill>
                  <a:prstClr val="black"/>
                </a:solidFill>
                <a:ea typeface="+mn-ea"/>
              </a:rPr>
              <a:t>companions</a:t>
            </a:r>
            <a:endParaRPr lang="en-US" altLang="en-US" sz="1400" dirty="0">
              <a:solidFill>
                <a:prstClr val="black"/>
              </a:solidFill>
              <a:ea typeface="+mn-ea"/>
            </a:endParaRP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ea typeface="+mn-ea"/>
              </a:rPr>
              <a:t>Away from </a:t>
            </a:r>
            <a:r>
              <a:rPr lang="en-US" altLang="en-US" sz="1400" dirty="0" smtClean="0">
                <a:solidFill>
                  <a:prstClr val="black"/>
                </a:solidFill>
                <a:ea typeface="+mn-ea"/>
              </a:rPr>
              <a:t>home</a:t>
            </a:r>
            <a:endParaRPr lang="en-US" altLang="en-US" sz="1400" dirty="0">
              <a:solidFill>
                <a:prstClr val="black"/>
              </a:solidFill>
              <a:ea typeface="+mn-ea"/>
            </a:endParaRP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ea typeface="+mn-ea"/>
              </a:rPr>
              <a:t>Shared purposeful activity </a:t>
            </a:r>
            <a:r>
              <a:rPr lang="en-US" altLang="en-US" sz="1400" dirty="0" smtClean="0">
                <a:solidFill>
                  <a:prstClr val="black"/>
                </a:solidFill>
                <a:ea typeface="+mn-ea"/>
              </a:rPr>
              <a:t>(e.g. </a:t>
            </a:r>
            <a:r>
              <a:rPr lang="en-US" altLang="en-US" sz="1400" dirty="0">
                <a:solidFill>
                  <a:prstClr val="black"/>
                </a:solidFill>
                <a:ea typeface="+mn-ea"/>
              </a:rPr>
              <a:t>service or training activity</a:t>
            </a:r>
            <a:r>
              <a:rPr lang="en-US" altLang="en-US" sz="1400" dirty="0" smtClean="0">
                <a:solidFill>
                  <a:prstClr val="black"/>
                </a:solidFill>
                <a:ea typeface="+mn-ea"/>
              </a:rPr>
              <a:t>)</a:t>
            </a:r>
            <a:endParaRPr lang="en-US" altLang="en-US" sz="1400" dirty="0">
              <a:solidFill>
                <a:prstClr val="black"/>
              </a:solidFill>
              <a:ea typeface="+mn-ea"/>
            </a:endParaRP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ea typeface="+mn-ea"/>
              </a:rPr>
              <a:t>Assessment should be by a suitable person at the residential </a:t>
            </a:r>
            <a:r>
              <a:rPr lang="en-US" altLang="en-US" sz="1400" dirty="0" smtClean="0">
                <a:solidFill>
                  <a:prstClr val="black"/>
                </a:solidFill>
                <a:ea typeface="+mn-ea"/>
              </a:rPr>
              <a:t>setting.</a:t>
            </a:r>
            <a:endParaRPr lang="en-US" altLang="en-US" sz="1400" dirty="0">
              <a:solidFill>
                <a:prstClr val="black"/>
              </a:solidFill>
              <a:ea typeface="+mn-ea"/>
            </a:endParaRPr>
          </a:p>
          <a:p>
            <a:pPr marL="0" lvl="0" indent="0" defTabSz="914400">
              <a:spcBef>
                <a:spcPct val="50000"/>
              </a:spcBef>
              <a:spcAft>
                <a:spcPct val="0"/>
              </a:spcAft>
              <a:buNone/>
            </a:pPr>
            <a:endParaRPr lang="en-AU" altLang="en-US" dirty="0">
              <a:solidFill>
                <a:srgbClr val="882581"/>
              </a:solidFill>
              <a:ea typeface="+mn-ea"/>
            </a:endParaRPr>
          </a:p>
          <a:p>
            <a:endParaRPr lang="en-GB" dirty="0"/>
          </a:p>
        </p:txBody>
      </p:sp>
      <p:pic>
        <p:nvPicPr>
          <p:cNvPr id="5" name="Picture 4" descr="a ADVENTUROUS PROJ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4981" r="5867" b="6001"/>
          <a:stretch/>
        </p:blipFill>
        <p:spPr bwMode="auto">
          <a:xfrm>
            <a:off x="6255260" y="2425877"/>
            <a:ext cx="2431540" cy="19649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252" y="3443542"/>
            <a:ext cx="2935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ea typeface="+mn-ea"/>
                <a:cs typeface="Calibri" panose="020F0502020204030204" pitchFamily="34" charset="0"/>
              </a:rPr>
              <a:t>Examples: </a:t>
            </a:r>
          </a:p>
          <a:p>
            <a:pPr marL="28575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/>
                <a:ea typeface="+mn-ea"/>
              </a:rPr>
              <a:t>Leadership </a:t>
            </a:r>
            <a:r>
              <a:rPr lang="en-US" sz="1400" dirty="0">
                <a:latin typeface="Calibri" panose="020F0502020204030204"/>
                <a:ea typeface="+mn-ea"/>
              </a:rPr>
              <a:t>Camps</a:t>
            </a:r>
            <a:endParaRPr lang="en-AU" sz="1400" dirty="0">
              <a:latin typeface="Calibri" panose="020F0502020204030204"/>
              <a:ea typeface="+mn-ea"/>
            </a:endParaRPr>
          </a:p>
          <a:p>
            <a:pPr marL="28575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/>
                <a:ea typeface="+mn-ea"/>
              </a:rPr>
              <a:t>Edmund Rice </a:t>
            </a:r>
            <a:r>
              <a:rPr lang="en-US" sz="1400" dirty="0" smtClean="0">
                <a:latin typeface="Calibri" panose="020F0502020204030204"/>
                <a:ea typeface="+mn-ea"/>
              </a:rPr>
              <a:t>Camp</a:t>
            </a:r>
            <a:endParaRPr lang="en-AU" sz="1400" dirty="0">
              <a:latin typeface="Calibri" panose="020F0502020204030204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717320" y="3709357"/>
            <a:ext cx="256204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Outward Bound Course 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Crossroads Camp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Army Cadet Training –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Sergeant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Junior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NCO course – RAAF Base 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Dolphin Research Info Centre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Conservation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Camp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0354" y="454997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BHP Engineering Summer School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Surf Camp - Assistant Leader 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Development Course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Scout Camp for Disabled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Cattle Station Stay 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  <a:p>
            <a:pPr marL="285750" lvl="0" indent="-285750" defTabSz="91440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Exchange Student to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Japan.</a:t>
            </a:r>
            <a:endParaRPr lang="en-AU" sz="1400" dirty="0">
              <a:solidFill>
                <a:prstClr val="black"/>
              </a:solidFill>
              <a:latin typeface="Calibri" panose="020F0502020204030204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953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73116F"/>
                </a:solidFill>
              </a:rPr>
              <a:t>Assessors</a:t>
            </a:r>
            <a:endParaRPr lang="en-GB" sz="3200" dirty="0">
              <a:solidFill>
                <a:srgbClr val="73116F"/>
              </a:solidFill>
            </a:endParaRPr>
          </a:p>
        </p:txBody>
      </p:sp>
      <p:pic>
        <p:nvPicPr>
          <p:cNvPr id="5" name="Picture 4" descr="L:\DOE\COMMON\Photos\Emergency response 28-10-07 Marramarra\IMG_2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25222" y="3490861"/>
            <a:ext cx="2549714" cy="1700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SK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2" y="1502214"/>
            <a:ext cx="2503410" cy="1820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 rot="10800000" flipV="1">
            <a:off x="698739" y="1502214"/>
            <a:ext cx="5529531" cy="39772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1600" kern="0" dirty="0" smtClean="0">
                <a:latin typeface="Calibri" pitchFamily="34" charset="0"/>
              </a:rPr>
              <a:t>Suitably skilled, qualified and/or experienced adults (who are approved by the Award Centre)</a:t>
            </a:r>
            <a:br>
              <a:rPr lang="en-AU" altLang="en-US" sz="1600" kern="0" dirty="0" smtClean="0">
                <a:latin typeface="Calibri" pitchFamily="34" charset="0"/>
              </a:rPr>
            </a:br>
            <a:endParaRPr lang="en-AU" altLang="en-US" sz="1600" kern="0" dirty="0" smtClean="0">
              <a:latin typeface="Calibri" pitchFamily="34" charset="0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1600" kern="0" dirty="0" smtClean="0">
                <a:latin typeface="Calibri" pitchFamily="34" charset="0"/>
              </a:rPr>
              <a:t>Assist Participants to set suitable goals</a:t>
            </a:r>
            <a:br>
              <a:rPr lang="en-AU" altLang="en-US" sz="1600" kern="0" dirty="0" smtClean="0">
                <a:latin typeface="Calibri" pitchFamily="34" charset="0"/>
              </a:rPr>
            </a:br>
            <a:endParaRPr lang="en-AU" altLang="en-US" sz="1600" kern="0" dirty="0" smtClean="0">
              <a:latin typeface="Calibri" pitchFamily="34" charset="0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1600" kern="0" dirty="0" smtClean="0">
                <a:latin typeface="Calibri" pitchFamily="34" charset="0"/>
              </a:rPr>
              <a:t>Help Participants to develop a program, stay focused and encourage/ recognise improvement (mentoring)</a:t>
            </a:r>
            <a:br>
              <a:rPr lang="en-AU" altLang="en-US" sz="1600" kern="0" dirty="0" smtClean="0">
                <a:latin typeface="Calibri" pitchFamily="34" charset="0"/>
              </a:rPr>
            </a:br>
            <a:endParaRPr lang="en-AU" altLang="en-US" sz="1600" kern="0" dirty="0" smtClean="0">
              <a:latin typeface="Calibri" pitchFamily="34" charset="0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1600" kern="0" dirty="0" smtClean="0">
                <a:latin typeface="Calibri" pitchFamily="34" charset="0"/>
              </a:rPr>
              <a:t>Record positive comments and give final signoff</a:t>
            </a:r>
            <a:br>
              <a:rPr lang="en-AU" altLang="en-US" sz="1600" kern="0" dirty="0" smtClean="0">
                <a:latin typeface="Calibri" pitchFamily="34" charset="0"/>
              </a:rPr>
            </a:br>
            <a:endParaRPr lang="en-AU" altLang="en-US" sz="1600" kern="0" dirty="0" smtClean="0">
              <a:latin typeface="Calibri" pitchFamily="34" charset="0"/>
            </a:endParaRP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1600" kern="0" dirty="0" smtClean="0">
                <a:latin typeface="Calibri" pitchFamily="34" charset="0"/>
              </a:rPr>
              <a:t>Assessors should </a:t>
            </a:r>
            <a:r>
              <a:rPr lang="en-AU" altLang="en-US" sz="1600" i="1" kern="0" dirty="0" smtClean="0">
                <a:latin typeface="Calibri" pitchFamily="34" charset="0"/>
              </a:rPr>
              <a:t>not</a:t>
            </a:r>
            <a:r>
              <a:rPr lang="en-AU" altLang="en-US" sz="1600" kern="0" dirty="0" smtClean="0">
                <a:latin typeface="Calibri" pitchFamily="34" charset="0"/>
              </a:rPr>
              <a:t> be immediate family members.</a:t>
            </a:r>
            <a:endParaRPr lang="en-AU" altLang="en-US" sz="16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76250"/>
            <a:ext cx="5117830" cy="606425"/>
          </a:xfrm>
        </p:spPr>
        <p:txBody>
          <a:bodyPr/>
          <a:lstStyle/>
          <a:p>
            <a:r>
              <a:rPr lang="en-AU" sz="3200" dirty="0" smtClean="0">
                <a:solidFill>
                  <a:srgbClr val="73116F"/>
                </a:solidFill>
              </a:rPr>
              <a:t>Frequently Asked Questions</a:t>
            </a:r>
            <a:endParaRPr lang="en-GB" sz="3200" dirty="0">
              <a:solidFill>
                <a:srgbClr val="7311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38" y="1361933"/>
            <a:ext cx="7567732" cy="2744241"/>
          </a:xfr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ea typeface="ＭＳ Ｐゴシック"/>
              </a:rPr>
              <a:t>Can I take a break during my Award?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ea typeface="ＭＳ Ｐゴシック"/>
              </a:rPr>
              <a:t>Can I change activities if I need to?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ea typeface="ＭＳ Ｐゴシック"/>
              </a:rPr>
              <a:t>Do school or work activities count?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ea typeface="ＭＳ Ｐゴシック"/>
              </a:rPr>
              <a:t>Can I do my Award in conjunction with Scouts / Surf Life Saving / Cadets </a:t>
            </a:r>
            <a:r>
              <a:rPr lang="en-AU" altLang="en-US" dirty="0" err="1">
                <a:ea typeface="ＭＳ Ｐゴシック"/>
              </a:rPr>
              <a:t>etc</a:t>
            </a:r>
            <a:r>
              <a:rPr lang="en-AU" altLang="en-US" dirty="0">
                <a:ea typeface="ＭＳ Ｐゴシック"/>
              </a:rPr>
              <a:t>?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AU" altLang="en-US" dirty="0">
                <a:ea typeface="ＭＳ Ｐゴシック"/>
              </a:rPr>
              <a:t>Can I count any activities I was involved with prior to starting my Duke of 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73116F"/>
                </a:solidFill>
              </a:rPr>
              <a:t>Questions</a:t>
            </a:r>
            <a:endParaRPr lang="en-GB" sz="3200" dirty="0">
              <a:solidFill>
                <a:srgbClr val="73116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/>
        </p:blipFill>
        <p:spPr bwMode="auto">
          <a:xfrm>
            <a:off x="0" y="1276709"/>
            <a:ext cx="9144000" cy="558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0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youtu.be/nS3FLUCuIOk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object 14">
            <a:hlinkClick r:id="rId3"/>
          </p:cNvPr>
          <p:cNvSpPr>
            <a:spLocks noChangeArrowheads="1"/>
          </p:cNvSpPr>
          <p:nvPr/>
        </p:nvSpPr>
        <p:spPr bwMode="auto">
          <a:xfrm>
            <a:off x="2053086" y="1089254"/>
            <a:ext cx="5260312" cy="3499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1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782638" y="1679635"/>
            <a:ext cx="7885112" cy="3390900"/>
          </a:xfrm>
        </p:spPr>
        <p:txBody>
          <a:bodyPr/>
          <a:lstStyle/>
          <a:p>
            <a:r>
              <a:rPr lang="en-AU" dirty="0" smtClean="0"/>
              <a:t>Biggest </a:t>
            </a:r>
            <a:r>
              <a:rPr lang="en-AU" dirty="0"/>
              <a:t>youth self-development program in Australia for young people aged between </a:t>
            </a:r>
            <a:r>
              <a:rPr lang="en-AU" dirty="0" smtClean="0"/>
              <a:t>13 </a:t>
            </a:r>
            <a:r>
              <a:rPr lang="en-AU" dirty="0"/>
              <a:t>- 24</a:t>
            </a:r>
          </a:p>
          <a:p>
            <a:r>
              <a:rPr lang="en-AU" dirty="0"/>
              <a:t>Run in over 130 countries and with 8 million Award </a:t>
            </a:r>
            <a:r>
              <a:rPr lang="en-AU" dirty="0" smtClean="0"/>
              <a:t>holders!</a:t>
            </a:r>
            <a:endParaRPr lang="en-AU" dirty="0"/>
          </a:p>
          <a:p>
            <a:r>
              <a:rPr lang="en-AU" dirty="0" smtClean="0"/>
              <a:t>Celebrated it’s </a:t>
            </a:r>
            <a:r>
              <a:rPr lang="en-AU" dirty="0"/>
              <a:t>60th Anniversary </a:t>
            </a:r>
            <a:r>
              <a:rPr lang="en-AU" dirty="0" smtClean="0"/>
              <a:t>internationally in 2019</a:t>
            </a:r>
            <a:endParaRPr lang="en-AU" dirty="0"/>
          </a:p>
          <a:p>
            <a:r>
              <a:rPr lang="en-AU" dirty="0"/>
              <a:t>Challenges you and rewards you for your achievements</a:t>
            </a:r>
          </a:p>
          <a:p>
            <a:r>
              <a:rPr lang="en-AU" b="1" dirty="0"/>
              <a:t>YOU</a:t>
            </a:r>
            <a:r>
              <a:rPr lang="en-AU" dirty="0"/>
              <a:t> design </a:t>
            </a:r>
            <a:r>
              <a:rPr lang="en-AU" b="1" dirty="0"/>
              <a:t>YOUR</a:t>
            </a:r>
            <a:r>
              <a:rPr lang="en-AU" dirty="0"/>
              <a:t> Award around what </a:t>
            </a:r>
            <a:r>
              <a:rPr lang="en-AU" b="1" dirty="0"/>
              <a:t>YOU</a:t>
            </a:r>
            <a:r>
              <a:rPr lang="en-AU" dirty="0"/>
              <a:t> want to do!</a:t>
            </a:r>
          </a:p>
          <a:p>
            <a:endParaRPr lang="en-US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782638" y="1172923"/>
            <a:ext cx="5562600" cy="606425"/>
          </a:xfrm>
        </p:spPr>
        <p:txBody>
          <a:bodyPr/>
          <a:lstStyle/>
          <a:p>
            <a:r>
              <a:rPr lang="en-US" dirty="0" smtClean="0">
                <a:solidFill>
                  <a:srgbClr val="73116F"/>
                </a:solidFill>
              </a:rPr>
              <a:t>The Award in Australia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5" y="4732210"/>
            <a:ext cx="3146859" cy="93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73116F"/>
                </a:solidFill>
              </a:rPr>
              <a:t>Benefits</a:t>
            </a:r>
            <a:endParaRPr lang="en-GB" sz="3200" dirty="0">
              <a:solidFill>
                <a:srgbClr val="73116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14" y="1215284"/>
            <a:ext cx="2772482" cy="42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82638" y="1292323"/>
            <a:ext cx="544849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355600" indent="-174625" algn="l" defTabSz="457200" rtl="0" eaLnBrk="1" fontAlgn="base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628650" indent="-273050" algn="l" defTabSz="457200" rtl="0" eaLnBrk="1" fontAlgn="base" hangingPunct="1">
              <a:spcBef>
                <a:spcPts val="600"/>
              </a:spcBef>
              <a:spcAft>
                <a:spcPts val="1200"/>
              </a:spcAft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893763" indent="-265113" algn="l" defTabSz="457200" rtl="0" eaLnBrk="1" fontAlgn="base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166813" indent="-273050" algn="l" defTabSz="457200" rtl="0" eaLnBrk="1" fontAlgn="base" hangingPunct="1"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It’s enjoyable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It’s a fantastic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opportunity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It will enhance your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personal development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It’ll look great on your 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CV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An internationally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recognised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Award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Endorsed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 Program=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WACE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itchFamily="34" charset="0"/>
              </a:rPr>
              <a:t> units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Recognised by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 Colleges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and 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Universities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 in selection </a:t>
            </a:r>
            <a:b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</a:b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processes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Gain 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employability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MS PGothic" pitchFamily="34" charset="-128"/>
              </a:rPr>
              <a:t> skills highly sought after by employers.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7747" y="411987"/>
            <a:ext cx="45862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Duke of Ed Employer Program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73116F"/>
              </a:solidFill>
              <a:effectLst/>
              <a:uLnTx/>
              <a:uFillTx/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7953" r="9094" b="3071"/>
          <a:stretch/>
        </p:blipFill>
        <p:spPr bwMode="auto">
          <a:xfrm>
            <a:off x="4502245" y="1898825"/>
            <a:ext cx="4641755" cy="23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26204" r="8545" b="2841"/>
          <a:stretch/>
        </p:blipFill>
        <p:spPr bwMode="auto">
          <a:xfrm>
            <a:off x="-27386" y="1952158"/>
            <a:ext cx="4679135" cy="208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15835" r="7420" b="4116"/>
          <a:stretch/>
        </p:blipFill>
        <p:spPr bwMode="auto">
          <a:xfrm>
            <a:off x="-27386" y="4037162"/>
            <a:ext cx="4806463" cy="245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26438" r="8789" b="2811"/>
          <a:stretch/>
        </p:blipFill>
        <p:spPr bwMode="auto">
          <a:xfrm>
            <a:off x="4502246" y="4503291"/>
            <a:ext cx="4641754" cy="21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381506" y="824689"/>
            <a:ext cx="4586287" cy="606425"/>
          </a:xfrm>
        </p:spPr>
        <p:txBody>
          <a:bodyPr/>
          <a:lstStyle/>
          <a:p>
            <a:r>
              <a:rPr lang="en-US" sz="3200" dirty="0" smtClean="0">
                <a:solidFill>
                  <a:srgbClr val="73116F"/>
                </a:solidFill>
              </a:rPr>
              <a:t>Award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050" t="19630" r="66014" b="73921"/>
          <a:stretch/>
        </p:blipFill>
        <p:spPr>
          <a:xfrm>
            <a:off x="1227756" y="1431114"/>
            <a:ext cx="7480075" cy="1061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43384" y="2754361"/>
            <a:ext cx="1009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A8748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j-cs"/>
              </a:rPr>
              <a:t>BRONZE</a:t>
            </a:r>
          </a:p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 smtClean="0">
                <a:solidFill>
                  <a:srgbClr val="BA8748"/>
                </a:solidFill>
                <a:cs typeface="+mj-cs"/>
              </a:rPr>
              <a:t>13YRS +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BA8748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786996"/>
            <a:ext cx="9144000" cy="307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81508" y="4994867"/>
            <a:ext cx="752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B9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j-cs"/>
              </a:rPr>
              <a:t>GOLD</a:t>
            </a:r>
          </a:p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 smtClean="0">
                <a:solidFill>
                  <a:srgbClr val="FDB91E"/>
                </a:solidFill>
                <a:cs typeface="+mj-cs"/>
              </a:rPr>
              <a:t>16YRS +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FDB91E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3385" y="3916891"/>
            <a:ext cx="1009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j-cs"/>
              </a:rPr>
              <a:t>SILVER</a:t>
            </a:r>
          </a:p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="1" dirty="0" smtClean="0">
                <a:solidFill>
                  <a:srgbClr val="CCCCCC"/>
                </a:solidFill>
                <a:cs typeface="+mj-cs"/>
              </a:rPr>
              <a:t>15YRS +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CCCCCC"/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983" t="38565" r="66031" b="41073"/>
          <a:stretch/>
        </p:blipFill>
        <p:spPr>
          <a:xfrm>
            <a:off x="1193251" y="2492750"/>
            <a:ext cx="7549087" cy="3371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E60038"/>
                </a:solidFill>
              </a:rPr>
              <a:t>Voluntary Service</a:t>
            </a:r>
            <a:endParaRPr lang="en-GB" sz="3200" dirty="0">
              <a:solidFill>
                <a:srgbClr val="E600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38" y="1163525"/>
            <a:ext cx="7904162" cy="3443959"/>
          </a:xfrm>
        </p:spPr>
        <p:txBody>
          <a:bodyPr/>
          <a:lstStyle/>
          <a:p>
            <a:pPr marL="0" lvl="0" indent="0"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E60038"/>
                </a:solidFill>
                <a:ea typeface="+mn-ea"/>
              </a:rPr>
              <a:t>Connecting</a:t>
            </a:r>
            <a:r>
              <a:rPr lang="en-US" altLang="en-US" dirty="0">
                <a:solidFill>
                  <a:srgbClr val="FF0000"/>
                </a:solidFill>
                <a:ea typeface="+mn-ea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with the </a:t>
            </a:r>
            <a:r>
              <a:rPr lang="en-US" altLang="en-US" dirty="0">
                <a:solidFill>
                  <a:srgbClr val="E60038"/>
                </a:solidFill>
                <a:ea typeface="+mn-ea"/>
              </a:rPr>
              <a:t>community</a:t>
            </a:r>
            <a:r>
              <a:rPr lang="en-US" altLang="en-US" dirty="0">
                <a:solidFill>
                  <a:srgbClr val="009EC8"/>
                </a:solidFill>
                <a:ea typeface="+mn-ea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and giving </a:t>
            </a:r>
            <a:r>
              <a:rPr lang="en-US" altLang="en-US" dirty="0">
                <a:solidFill>
                  <a:srgbClr val="E60038"/>
                </a:solidFill>
                <a:ea typeface="+mn-ea"/>
              </a:rPr>
              <a:t>service 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to </a:t>
            </a:r>
            <a:r>
              <a:rPr lang="en-US" altLang="en-US" dirty="0" smtClean="0">
                <a:solidFill>
                  <a:srgbClr val="000000"/>
                </a:solidFill>
                <a:ea typeface="+mn-ea"/>
              </a:rPr>
              <a:t>others.</a:t>
            </a:r>
            <a:endParaRPr lang="en-US" altLang="en-US" sz="600" i="1" dirty="0">
              <a:solidFill>
                <a:srgbClr val="000000"/>
              </a:solidFill>
              <a:ea typeface="+mn-ea"/>
            </a:endParaRPr>
          </a:p>
          <a:p>
            <a:pPr marL="0" lvl="0" indent="0"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rgbClr val="000000"/>
                </a:solidFill>
                <a:ea typeface="+mn-ea"/>
              </a:rPr>
              <a:t>Examples: </a:t>
            </a:r>
            <a:endParaRPr lang="en-AU" altLang="en-US" sz="1800" dirty="0">
              <a:solidFill>
                <a:srgbClr val="000000"/>
              </a:solidFill>
              <a:ea typeface="+mn-ea"/>
            </a:endParaRP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 smtClean="0">
                <a:solidFill>
                  <a:srgbClr val="000000"/>
                </a:solidFill>
                <a:ea typeface="+mn-ea"/>
              </a:rPr>
              <a:t>Animal </a:t>
            </a:r>
            <a:r>
              <a:rPr lang="en-AU" altLang="en-US" sz="1600" dirty="0">
                <a:solidFill>
                  <a:srgbClr val="000000"/>
                </a:solidFill>
                <a:ea typeface="+mn-ea"/>
              </a:rPr>
              <a:t>care - RSPCA /  WIRES</a:t>
            </a: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0000"/>
                </a:solidFill>
                <a:ea typeface="+mn-ea"/>
              </a:rPr>
              <a:t> </a:t>
            </a:r>
            <a:r>
              <a:rPr lang="en-AU" altLang="en-US" sz="1600" i="1" dirty="0" smtClean="0">
                <a:solidFill>
                  <a:srgbClr val="E60038"/>
                </a:solidFill>
                <a:ea typeface="+mn-ea"/>
              </a:rPr>
              <a:t>Youth </a:t>
            </a:r>
            <a:r>
              <a:rPr lang="en-AU" altLang="en-US" sz="1600" i="1" dirty="0">
                <a:solidFill>
                  <a:srgbClr val="E60038"/>
                </a:solidFill>
                <a:ea typeface="+mn-ea"/>
              </a:rPr>
              <a:t>Award Leader </a:t>
            </a:r>
            <a:endParaRPr lang="en-AU" altLang="en-US" sz="1600" i="1" dirty="0" smtClean="0">
              <a:solidFill>
                <a:srgbClr val="E60038"/>
              </a:solidFill>
              <a:ea typeface="+mn-ea"/>
            </a:endParaRP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 smtClean="0">
                <a:ea typeface="+mn-ea"/>
              </a:rPr>
              <a:t>Conservation </a:t>
            </a:r>
            <a:r>
              <a:rPr lang="en-AU" altLang="en-US" sz="1600" dirty="0">
                <a:ea typeface="+mn-ea"/>
              </a:rPr>
              <a:t>/ bush regeneration </a:t>
            </a: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ea typeface="+mn-ea"/>
              </a:rPr>
              <a:t> E</a:t>
            </a:r>
            <a:r>
              <a:rPr lang="en-AU" altLang="en-US" sz="1600" dirty="0" smtClean="0">
                <a:ea typeface="+mn-ea"/>
              </a:rPr>
              <a:t>mergency </a:t>
            </a:r>
            <a:r>
              <a:rPr lang="en-AU" altLang="en-US" sz="1600" dirty="0">
                <a:ea typeface="+mn-ea"/>
              </a:rPr>
              <a:t>services – SES, RFS</a:t>
            </a: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ea typeface="+mn-ea"/>
              </a:rPr>
              <a:t> </a:t>
            </a:r>
            <a:r>
              <a:rPr lang="en-AU" altLang="en-US" sz="1600" dirty="0" smtClean="0">
                <a:ea typeface="+mn-ea"/>
              </a:rPr>
              <a:t>Fund-raising</a:t>
            </a:r>
            <a:endParaRPr lang="en-AU" altLang="en-US" sz="1600" dirty="0">
              <a:ea typeface="+mn-ea"/>
            </a:endParaRP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ea typeface="+mn-ea"/>
              </a:rPr>
              <a:t> </a:t>
            </a:r>
            <a:r>
              <a:rPr lang="en-AU" altLang="en-US" sz="1600" dirty="0" smtClean="0">
                <a:ea typeface="+mn-ea"/>
              </a:rPr>
              <a:t>Helping </a:t>
            </a:r>
            <a:r>
              <a:rPr lang="en-AU" altLang="en-US" sz="1600" dirty="0">
                <a:ea typeface="+mn-ea"/>
              </a:rPr>
              <a:t>at after school care </a:t>
            </a: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ea typeface="+mn-ea"/>
              </a:rPr>
              <a:t> </a:t>
            </a:r>
            <a:r>
              <a:rPr lang="en-AU" altLang="en-US" sz="1600" dirty="0" smtClean="0">
                <a:ea typeface="+mn-ea"/>
              </a:rPr>
              <a:t>Hospital </a:t>
            </a:r>
            <a:r>
              <a:rPr lang="en-AU" altLang="en-US" sz="1600" dirty="0">
                <a:ea typeface="+mn-ea"/>
              </a:rPr>
              <a:t>/ nursing home visiting</a:t>
            </a: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ea typeface="+mn-ea"/>
              </a:rPr>
              <a:t> </a:t>
            </a:r>
            <a:r>
              <a:rPr lang="en-AU" altLang="en-US" sz="1600" dirty="0" smtClean="0">
                <a:ea typeface="+mn-ea"/>
              </a:rPr>
              <a:t>Library </a:t>
            </a:r>
            <a:r>
              <a:rPr lang="en-AU" altLang="en-US" sz="1600" dirty="0">
                <a:ea typeface="+mn-ea"/>
              </a:rPr>
              <a:t>assistance</a:t>
            </a: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ea typeface="+mn-ea"/>
              </a:rPr>
              <a:t> Surf Life Saving </a:t>
            </a:r>
          </a:p>
          <a:p>
            <a:pPr marL="742950" lvl="1" indent="-28575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AU" altLang="en-US" sz="1600" dirty="0">
                <a:ea typeface="+mn-ea"/>
              </a:rPr>
              <a:t> </a:t>
            </a:r>
            <a:r>
              <a:rPr lang="en-AU" altLang="en-US" sz="1600" dirty="0" smtClean="0">
                <a:ea typeface="+mn-ea"/>
              </a:rPr>
              <a:t>Litter </a:t>
            </a:r>
            <a:r>
              <a:rPr lang="en-AU" altLang="en-US" sz="1600" dirty="0">
                <a:ea typeface="+mn-ea"/>
              </a:rPr>
              <a:t>reduction / clean-up </a:t>
            </a:r>
            <a:r>
              <a:rPr lang="en-AU" altLang="en-US" sz="1600" dirty="0" smtClean="0">
                <a:ea typeface="+mn-ea"/>
              </a:rPr>
              <a:t>campaigns.</a:t>
            </a:r>
            <a:endParaRPr lang="en-AU" altLang="en-US" sz="1600" dirty="0">
              <a:ea typeface="+mn-ea"/>
            </a:endParaRPr>
          </a:p>
          <a:p>
            <a:pPr marL="457200" lvl="1" indent="0" defTabSz="91440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AU" altLang="en-US" sz="1400" dirty="0">
              <a:solidFill>
                <a:srgbClr val="000000"/>
              </a:solidFill>
              <a:ea typeface="+mn-ea"/>
            </a:endParaRPr>
          </a:p>
          <a:p>
            <a:pPr marL="0" lvl="0" indent="0" defTabSz="91440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1600" i="1" dirty="0">
              <a:solidFill>
                <a:srgbClr val="000000"/>
              </a:solidFill>
              <a:ea typeface="+mn-ea"/>
            </a:endParaRPr>
          </a:p>
          <a:p>
            <a:endParaRPr lang="en-GB" dirty="0"/>
          </a:p>
        </p:txBody>
      </p:sp>
      <p:pic>
        <p:nvPicPr>
          <p:cNvPr id="5" name="Picture 4" descr="goulb high treepla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8" y="1577393"/>
            <a:ext cx="2093954" cy="2121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95" y="3879246"/>
            <a:ext cx="2346420" cy="179668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FDB91E"/>
                </a:solidFill>
              </a:rPr>
              <a:t>Physical Recreation</a:t>
            </a:r>
            <a:endParaRPr lang="en-GB" sz="3200" dirty="0">
              <a:solidFill>
                <a:srgbClr val="FDB9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38" y="1361934"/>
            <a:ext cx="7904162" cy="786044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dirty="0">
                <a:ea typeface="+mn-ea"/>
              </a:rPr>
              <a:t>Encouraging participation in </a:t>
            </a:r>
            <a:r>
              <a:rPr lang="en-US" altLang="en-US" dirty="0">
                <a:solidFill>
                  <a:srgbClr val="FFC000"/>
                </a:solidFill>
                <a:ea typeface="+mn-ea"/>
              </a:rPr>
              <a:t>sport and other physical recreation </a:t>
            </a:r>
            <a:r>
              <a:rPr lang="en-US" altLang="en-US" dirty="0">
                <a:ea typeface="+mn-ea"/>
              </a:rPr>
              <a:t>and </a:t>
            </a:r>
            <a:r>
              <a:rPr lang="en-US" altLang="en-US" dirty="0">
                <a:solidFill>
                  <a:srgbClr val="FFC000"/>
                </a:solidFill>
                <a:ea typeface="+mn-ea"/>
              </a:rPr>
              <a:t>improvement of health and </a:t>
            </a:r>
            <a:r>
              <a:rPr lang="en-US" altLang="en-US" dirty="0" smtClean="0">
                <a:solidFill>
                  <a:srgbClr val="FFC000"/>
                </a:solidFill>
                <a:ea typeface="+mn-ea"/>
              </a:rPr>
              <a:t>fitness.</a:t>
            </a:r>
            <a:endParaRPr lang="en-AU" altLang="en-US" dirty="0">
              <a:solidFill>
                <a:srgbClr val="FFC000"/>
              </a:solidFill>
              <a:ea typeface="+mn-ea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722274" y="2249540"/>
            <a:ext cx="2406770" cy="26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Calibri" panose="020F0502020204030204" pitchFamily="34" charset="0"/>
              </a:rPr>
              <a:t>Kayaking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Calibri" panose="020F0502020204030204" pitchFamily="34" charset="0"/>
              </a:rPr>
              <a:t>Martial </a:t>
            </a:r>
            <a:r>
              <a:rPr lang="en-US" sz="1600" dirty="0">
                <a:cs typeface="Calibri" panose="020F0502020204030204" pitchFamily="34" charset="0"/>
              </a:rPr>
              <a:t>arts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Calibri" panose="020F0502020204030204" pitchFamily="34" charset="0"/>
              </a:rPr>
              <a:t>N</a:t>
            </a:r>
            <a:r>
              <a:rPr lang="en-US" sz="1600" dirty="0" smtClean="0">
                <a:cs typeface="Calibri" panose="020F0502020204030204" pitchFamily="34" charset="0"/>
              </a:rPr>
              <a:t>etball</a:t>
            </a:r>
            <a:endParaRPr lang="en-US" sz="1600" dirty="0" smtClean="0">
              <a:ea typeface="+mn-ea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+mn-ea"/>
                <a:cs typeface="Calibri" panose="020F0502020204030204" pitchFamily="34" charset="0"/>
              </a:rPr>
              <a:t>R</a:t>
            </a:r>
            <a:r>
              <a:rPr lang="en-US" sz="1600" dirty="0" smtClean="0">
                <a:ea typeface="+mn-ea"/>
                <a:cs typeface="Calibri" panose="020F0502020204030204" pitchFamily="34" charset="0"/>
              </a:rPr>
              <a:t>ock </a:t>
            </a:r>
            <a:r>
              <a:rPr lang="en-US" sz="1600" dirty="0">
                <a:ea typeface="+mn-ea"/>
                <a:cs typeface="Calibri" panose="020F0502020204030204" pitchFamily="34" charset="0"/>
              </a:rPr>
              <a:t>climbing</a:t>
            </a:r>
            <a:endParaRPr lang="en-US" sz="1600" dirty="0">
              <a:latin typeface="Calibri" panose="020F0502020204030204"/>
              <a:ea typeface="+mn-ea"/>
              <a:cs typeface="Calibri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Rowing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Rugby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Running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Skateboarding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Soccer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Softball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Surfing</a:t>
            </a:r>
            <a:endParaRPr lang="en-US" sz="1600" dirty="0"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638" y="2030156"/>
            <a:ext cx="21875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 dirty="0" smtClean="0">
                <a:ea typeface="+mn-ea"/>
                <a:cs typeface="Calibri" panose="020F0502020204030204" pitchFamily="34" charset="0"/>
              </a:rPr>
              <a:t>Examples:</a:t>
            </a:r>
            <a:endParaRPr lang="en-US" sz="1600" b="1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Athletics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Basketball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Cricket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Cycling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Dance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Golf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Gym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ea typeface="+mn-ea"/>
                <a:cs typeface="Calibri" panose="020F0502020204030204" pitchFamily="34" charset="0"/>
              </a:rPr>
              <a:t>Hockey</a:t>
            </a:r>
            <a:endParaRPr lang="en-US" sz="1600" dirty="0">
              <a:ea typeface="+mn-ea"/>
              <a:cs typeface="Calibri" panose="020F0502020204030204" pitchFamily="34" charset="0"/>
            </a:endParaRPr>
          </a:p>
          <a:p>
            <a:pPr marL="342900" indent="-342900" defTabSz="9144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1400" dirty="0">
              <a:solidFill>
                <a:srgbClr val="000000"/>
              </a:solidFill>
              <a:latin typeface="Calibri" panose="020F0502020204030204"/>
              <a:ea typeface="+mn-ea"/>
              <a:cs typeface="Calibri" pitchFamily="34" charset="0"/>
            </a:endParaRPr>
          </a:p>
          <a:p>
            <a:pPr marL="381000" indent="-381000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i="1" dirty="0">
                <a:solidFill>
                  <a:srgbClr val="000000"/>
                </a:solidFill>
                <a:latin typeface="Calibri" panose="020F0502020204030204"/>
                <a:ea typeface="+mn-ea"/>
                <a:cs typeface="Calibri" pitchFamily="34" charset="0"/>
              </a:rPr>
              <a:t> </a:t>
            </a:r>
          </a:p>
          <a:p>
            <a:pPr marL="381000" indent="-381000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US" sz="1000" i="1" dirty="0">
              <a:solidFill>
                <a:srgbClr val="000000"/>
              </a:solidFill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2228703"/>
            <a:ext cx="2225615" cy="103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/>
                <a:cs typeface="Calibri" panose="020F0502020204030204" pitchFamily="34" charset="0"/>
              </a:rPr>
              <a:t>Swimming</a:t>
            </a: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/>
                <a:cs typeface="Calibri" panose="020F0502020204030204" pitchFamily="34" charset="0"/>
              </a:rPr>
              <a:t>Tennis</a:t>
            </a: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/>
                <a:cs typeface="Calibri" panose="020F0502020204030204" pitchFamily="34" charset="0"/>
              </a:rPr>
              <a:t>Walking</a:t>
            </a:r>
          </a:p>
          <a:p>
            <a:pPr marL="285750" lvl="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/>
                <a:cs typeface="Calibri" panose="020F0502020204030204" pitchFamily="34" charset="0"/>
              </a:rPr>
              <a:t>Yoga</a:t>
            </a:r>
          </a:p>
        </p:txBody>
      </p:sp>
      <p:pic>
        <p:nvPicPr>
          <p:cNvPr id="8" name="Picture 6" descr="Image result for teenager playing socc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" r="6736"/>
          <a:stretch/>
        </p:blipFill>
        <p:spPr bwMode="auto">
          <a:xfrm>
            <a:off x="6797615" y="2630088"/>
            <a:ext cx="1714500" cy="22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een doing ba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9462"/>
            <a:ext cx="19716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rgbClr val="0096D3"/>
                </a:solidFill>
              </a:rPr>
              <a:t>Skills</a:t>
            </a:r>
            <a:endParaRPr lang="en-GB" sz="3200" dirty="0">
              <a:solidFill>
                <a:srgbClr val="0096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747" y="1291068"/>
            <a:ext cx="7904162" cy="518625"/>
          </a:xfrm>
        </p:spPr>
        <p:txBody>
          <a:bodyPr/>
          <a:lstStyle/>
          <a:p>
            <a:pPr marL="0" lvl="0" indent="0" defTabSz="914400">
              <a:spcAft>
                <a:spcPct val="0"/>
              </a:spcAft>
              <a:buNone/>
            </a:pPr>
            <a:r>
              <a:rPr lang="en-US" altLang="en-US" dirty="0">
                <a:ea typeface="+mn-ea"/>
              </a:rPr>
              <a:t>Encouraging the development of </a:t>
            </a:r>
            <a:r>
              <a:rPr lang="en-US" altLang="en-US" dirty="0">
                <a:solidFill>
                  <a:srgbClr val="009EC8"/>
                </a:solidFill>
                <a:ea typeface="+mn-ea"/>
              </a:rPr>
              <a:t>personal</a:t>
            </a:r>
            <a:r>
              <a:rPr lang="en-US" altLang="en-US" dirty="0">
                <a:solidFill>
                  <a:srgbClr val="A61212"/>
                </a:solidFill>
                <a:ea typeface="+mn-ea"/>
              </a:rPr>
              <a:t> </a:t>
            </a:r>
            <a:r>
              <a:rPr lang="en-US" altLang="en-US" dirty="0">
                <a:solidFill>
                  <a:srgbClr val="009EC8"/>
                </a:solidFill>
                <a:ea typeface="+mn-ea"/>
              </a:rPr>
              <a:t>interests</a:t>
            </a:r>
            <a:r>
              <a:rPr lang="en-US" altLang="en-US" dirty="0">
                <a:solidFill>
                  <a:srgbClr val="A61212"/>
                </a:solidFill>
                <a:ea typeface="+mn-ea"/>
              </a:rPr>
              <a:t> </a:t>
            </a:r>
            <a:r>
              <a:rPr lang="en-US" altLang="en-US" dirty="0">
                <a:ea typeface="+mn-ea"/>
              </a:rPr>
              <a:t>and</a:t>
            </a:r>
            <a:r>
              <a:rPr lang="en-US" altLang="en-US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altLang="en-US" dirty="0">
                <a:solidFill>
                  <a:srgbClr val="009EC8"/>
                </a:solidFill>
                <a:ea typeface="+mn-ea"/>
              </a:rPr>
              <a:t>practical </a:t>
            </a:r>
            <a:r>
              <a:rPr lang="en-US" altLang="en-US" dirty="0" smtClean="0">
                <a:solidFill>
                  <a:srgbClr val="009EC8"/>
                </a:solidFill>
                <a:ea typeface="+mn-ea"/>
              </a:rPr>
              <a:t>skills.</a:t>
            </a:r>
            <a:endParaRPr lang="en-AU" altLang="en-US" dirty="0">
              <a:solidFill>
                <a:srgbClr val="009EC8"/>
              </a:solidFill>
              <a:ea typeface="+mn-ea"/>
            </a:endParaRPr>
          </a:p>
        </p:txBody>
      </p:sp>
      <p:pic>
        <p:nvPicPr>
          <p:cNvPr id="5" name="Picture 12" descr="Image result for teen photogra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809693"/>
            <a:ext cx="2619375" cy="1743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teen playing gui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743776"/>
            <a:ext cx="2619375" cy="14717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82638" y="1809693"/>
            <a:ext cx="223202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dirty="0" smtClean="0">
                <a:latin typeface="Calibri" pitchFamily="34" charset="0"/>
                <a:ea typeface="+mn-ea"/>
              </a:rPr>
              <a:t>Examples:</a:t>
            </a:r>
            <a:endParaRPr lang="en-US" altLang="en-US" sz="1400" b="0" i="1" dirty="0" smtClean="0">
              <a:latin typeface="Calibri" pitchFamily="34" charset="0"/>
              <a:ea typeface="+mn-ea"/>
            </a:endParaRP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Animal training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A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rt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A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stronomy 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C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hess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C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oaching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C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ooking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C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rafts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D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rama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F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ashion design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>
                <a:latin typeface="Calibri" pitchFamily="34" charset="0"/>
                <a:ea typeface="+mn-ea"/>
              </a:rPr>
              <a:t>L</a:t>
            </a:r>
            <a:r>
              <a:rPr lang="en-US" altLang="en-US" sz="1400" b="0" dirty="0" smtClean="0">
                <a:latin typeface="Calibri" pitchFamily="34" charset="0"/>
                <a:ea typeface="+mn-ea"/>
              </a:rPr>
              <a:t>anguages</a:t>
            </a:r>
          </a:p>
          <a:p>
            <a:pPr defTabSz="914400">
              <a:spcBef>
                <a:spcPct val="20000"/>
              </a:spcBef>
            </a:pPr>
            <a:endParaRPr lang="en-US" altLang="en-US" sz="800" b="0" i="1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74947" y="2058422"/>
            <a:ext cx="2125662" cy="22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media production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model construction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music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photography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pilot training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public speaking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reading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singing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web design</a:t>
            </a:r>
          </a:p>
          <a:p>
            <a:pPr marL="285750" indent="-285750" defTabSz="91440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400" b="0" dirty="0" smtClean="0">
                <a:latin typeface="Calibri" pitchFamily="34" charset="0"/>
                <a:ea typeface="+mn-ea"/>
              </a:rPr>
              <a:t>Writing.</a:t>
            </a:r>
          </a:p>
        </p:txBody>
      </p:sp>
    </p:spTree>
    <p:extLst>
      <p:ext uri="{BB962C8B-B14F-4D97-AF65-F5344CB8AC3E}">
        <p14:creationId xmlns:p14="http://schemas.microsoft.com/office/powerpoint/2010/main" val="20252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_Aust_Ribb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1200" cap="none" spc="0" normalizeH="0" baseline="0" noProof="0" dirty="0" smtClean="0">
            <a:ln>
              <a:noFill/>
            </a:ln>
            <a:solidFill>
              <a:srgbClr val="E60038"/>
            </a:solidFill>
            <a:effectLst/>
            <a:uLnTx/>
            <a:uFillTx/>
            <a:latin typeface="Calibri" pitchFamily="34" charset="0"/>
            <a:ea typeface="MS PGothic" pitchFamily="34" charset="-128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PP_Aust_Ribbon_Template</Template>
  <TotalTime>51</TotalTime>
  <Words>484</Words>
  <Application>Microsoft Office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PP_Aust_Ribbon_Template</vt:lpstr>
      <vt:lpstr>The Duke of Edinburgh’s International Award- Australia (WA)</vt:lpstr>
      <vt:lpstr>PowerPoint Presentation</vt:lpstr>
      <vt:lpstr>The Award in Australia</vt:lpstr>
      <vt:lpstr>Benefits</vt:lpstr>
      <vt:lpstr>PowerPoint Presentation</vt:lpstr>
      <vt:lpstr>Award Structure</vt:lpstr>
      <vt:lpstr>Voluntary Service</vt:lpstr>
      <vt:lpstr>Physical Recreation</vt:lpstr>
      <vt:lpstr>Skills</vt:lpstr>
      <vt:lpstr>Adventurous Journey</vt:lpstr>
      <vt:lpstr>Residential Project</vt:lpstr>
      <vt:lpstr>Assessors</vt:lpstr>
      <vt:lpstr>Frequently Asked Questions</vt:lpstr>
      <vt:lpstr>Questions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Duke of Edinburgh’s International Award- Australia (WA)</dc:title>
  <dc:creator>Teagan Brown</dc:creator>
  <cp:lastModifiedBy>Teagan Brown</cp:lastModifiedBy>
  <cp:revision>7</cp:revision>
  <dcterms:created xsi:type="dcterms:W3CDTF">2020-02-26T05:44:08Z</dcterms:created>
  <dcterms:modified xsi:type="dcterms:W3CDTF">2020-02-27T00:49:11Z</dcterms:modified>
</cp:coreProperties>
</file>