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84" r:id="rId4"/>
    <p:sldId id="287" r:id="rId5"/>
    <p:sldId id="286" r:id="rId6"/>
    <p:sldId id="271" r:id="rId7"/>
    <p:sldId id="269" r:id="rId8"/>
    <p:sldId id="267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94082-8610-023C-BED9-A82922B44355}" v="48" dt="2020-06-24T00:37:39.785"/>
    <p1510:client id="{5034EE9F-7AAD-B99F-4B84-8197575D0B0F}" v="17" dt="2020-06-23T06:39:02.745"/>
    <p1510:client id="{F5D724E6-96B8-E692-4ADD-EE7D51DCD474}" v="70" dt="2020-06-23T07:20:14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0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7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3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5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9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5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person, outdoor, standing, man&#10;&#10;Description generated with very high confidence">
            <a:extLst>
              <a:ext uri="{FF2B5EF4-FFF2-40B4-BE49-F238E27FC236}">
                <a16:creationId xmlns:a16="http://schemas.microsoft.com/office/drawing/2014/main" id="{208F617C-636C-47A2-9D33-E3A3F0B6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826" y="-806"/>
            <a:ext cx="16574218" cy="68596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6936" y="6009904"/>
            <a:ext cx="5790394" cy="686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472055" marR="5080" indent="-2141220"/>
            <a:r>
              <a:rPr lang="en-US" sz="3000" b="1" spc="-35" dirty="0">
                <a:latin typeface="Calibri"/>
                <a:cs typeface="Calibri"/>
              </a:rPr>
              <a:t>Participant Information Session </a:t>
            </a:r>
            <a:endParaRPr lang="en-US" sz="3000" b="1">
              <a:latin typeface="Calibri"/>
              <a:cs typeface="Calibri"/>
            </a:endParaRPr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78DF82-31E9-4970-8682-C7F433473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382" y="1788140"/>
            <a:ext cx="9083615" cy="32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6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  <a:latin typeface="Calibri"/>
                <a:cs typeface="Calibri"/>
              </a:rPr>
              <a:t>What is The Duke of Ed Award?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8821" y="1336151"/>
            <a:ext cx="5863683" cy="41856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AU" sz="3200" dirty="0"/>
          </a:p>
          <a:p>
            <a:pPr marL="0" indent="0" algn="ctr">
              <a:buNone/>
            </a:pPr>
            <a:r>
              <a:rPr lang="en-AU" sz="3800" dirty="0"/>
              <a:t>An internationally recognised youth program that challenges individuals to achieve their own personal goals for various activities, across a specific timeframe.</a:t>
            </a:r>
            <a:endParaRPr lang="en-AU" sz="3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99" y="1801557"/>
            <a:ext cx="4322705" cy="324202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6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  <a:latin typeface="Calibri"/>
                <a:cs typeface="Calibri Light"/>
              </a:rPr>
              <a:t>Why do The Duke of Ed Award? </a:t>
            </a:r>
            <a:endParaRPr lang="en-AU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7023" y="1824673"/>
            <a:ext cx="57250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cs typeface="Calibri" panose="020F0502020204030204" pitchFamily="34" charset="0"/>
              </a:rPr>
              <a:t>Be recognised for activities outside of the classroom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cs typeface="Calibri" panose="020F0502020204030204" pitchFamily="34" charset="0"/>
              </a:rPr>
              <a:t>SACE points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cs typeface="Calibri" panose="020F0502020204030204" pitchFamily="34" charset="0"/>
              </a:rPr>
              <a:t>Work towards your own personal goals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cs typeface="Calibri" panose="020F0502020204030204" pitchFamily="34" charset="0"/>
              </a:rPr>
              <a:t>Gain employability skills</a:t>
            </a:r>
          </a:p>
          <a:p>
            <a:pPr lvl="0">
              <a:spcBef>
                <a:spcPts val="600"/>
              </a:spcBef>
            </a:pPr>
            <a:r>
              <a:rPr lang="en-AU" sz="2400" dirty="0">
                <a:cs typeface="Calibri" panose="020F0502020204030204" pitchFamily="34" charset="0"/>
              </a:rPr>
              <a:t>	- stand out on your resume</a:t>
            </a:r>
          </a:p>
          <a:p>
            <a:pPr lvl="0">
              <a:spcBef>
                <a:spcPts val="600"/>
              </a:spcBef>
            </a:pPr>
            <a:r>
              <a:rPr lang="en-AU" sz="2400" dirty="0">
                <a:cs typeface="Calibri" panose="020F0502020204030204" pitchFamily="34" charset="0"/>
              </a:rPr>
              <a:t>	- talk from real life experience </a:t>
            </a:r>
          </a:p>
          <a:p>
            <a:pPr lvl="0">
              <a:spcBef>
                <a:spcPts val="600"/>
              </a:spcBef>
            </a:pPr>
            <a:r>
              <a:rPr lang="en-AU" sz="2400" dirty="0">
                <a:cs typeface="Calibri" panose="020F0502020204030204" pitchFamily="34" charset="0"/>
              </a:rPr>
              <a:t>	- look for Duke of Ed Employers!</a:t>
            </a:r>
          </a:p>
        </p:txBody>
      </p:sp>
      <p:pic>
        <p:nvPicPr>
          <p:cNvPr id="4" name="Picture 4" descr="A picture containing person, dark, sitting, holding&#10;&#10;Description generated with very high confidence">
            <a:extLst>
              <a:ext uri="{FF2B5EF4-FFF2-40B4-BE49-F238E27FC236}">
                <a16:creationId xmlns:a16="http://schemas.microsoft.com/office/drawing/2014/main" id="{579DB7A0-C742-4A59-905B-ACD45DB575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818" b="-173"/>
          <a:stretch/>
        </p:blipFill>
        <p:spPr>
          <a:xfrm>
            <a:off x="6817605" y="1822029"/>
            <a:ext cx="5048128" cy="41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8021" y="6711265"/>
            <a:ext cx="12192000" cy="15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  <a:latin typeface="Calibri"/>
                <a:cs typeface="Calibri Light"/>
              </a:rPr>
              <a:t>Duke of Ed Employers</a:t>
            </a:r>
            <a:endParaRPr lang="en-AU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358" y="1134653"/>
            <a:ext cx="3729899" cy="48614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1389561"/>
            <a:ext cx="57250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A diverse range of national and South Australian employers have signed up to become ‘Duke of Ed Employers’ </a:t>
            </a:r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During their recruitment process, they may ask the question ‘Have you completed a Duke of Ed Award’?!</a:t>
            </a:r>
          </a:p>
          <a:p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179282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  <a:latin typeface="Calibri"/>
                <a:cs typeface="Calibri"/>
              </a:rPr>
              <a:t>The Four Sections - BRONZE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9439" y="1824673"/>
            <a:ext cx="4600768" cy="584775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Physical Recreation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9438" y="2647301"/>
            <a:ext cx="4600769" cy="58477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9438" y="3469929"/>
            <a:ext cx="4600769" cy="584775"/>
          </a:xfrm>
          <a:prstGeom prst="rect">
            <a:avLst/>
          </a:prstGeom>
          <a:solidFill>
            <a:srgbClr val="E5012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Voluntary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9438" y="4292557"/>
            <a:ext cx="4600769" cy="584775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Adventurous Journey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4030" y="2154858"/>
            <a:ext cx="4778477" cy="1569660"/>
          </a:xfrm>
          <a:prstGeom prst="rect">
            <a:avLst/>
          </a:prstGeom>
          <a:solidFill>
            <a:srgbClr val="7030A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Choose 1 ‘major’ section for 6 months.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</a:rPr>
              <a:t>2 sections for 3 months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123249" y="1824673"/>
            <a:ext cx="127820" cy="2230031"/>
          </a:xfrm>
          <a:prstGeom prst="rightBrac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6872163" y="4297322"/>
            <a:ext cx="3742209" cy="584775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2 days + 1 night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23249" y="4582298"/>
            <a:ext cx="625894" cy="264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1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387041"/>
            <a:ext cx="7964143" cy="769441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Physical Recreation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838200" y="1600000"/>
            <a:ext cx="6790509" cy="4259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</a:rPr>
              <a:t>Improve your physical fitness and wellbeing, and get active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</a:rPr>
              <a:t>1 hour a week, 2 hours a fortnight or 4 hours in 28 days</a:t>
            </a:r>
          </a:p>
          <a:p>
            <a:pPr marL="0" indent="0" algn="ctr">
              <a:buNone/>
            </a:pPr>
            <a:br>
              <a:rPr lang="en-US" sz="2400" b="1" dirty="0">
                <a:solidFill>
                  <a:srgbClr val="A60000"/>
                </a:solidFill>
              </a:rPr>
            </a:br>
            <a:endParaRPr lang="en-US" sz="1400" dirty="0">
              <a:solidFill>
                <a:srgbClr val="A60000"/>
              </a:solidFill>
            </a:endParaRP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spcBef>
                <a:spcPct val="20000"/>
              </a:spcBef>
              <a:buNone/>
            </a:pPr>
            <a:endParaRPr lang="en-AU" b="1" dirty="0">
              <a:solidFill>
                <a:srgbClr val="000000"/>
              </a:solidFill>
              <a:ea typeface="ヒラギノ角ゴ Pro W3" pitchFamily="-110" charset="-128"/>
            </a:endParaRPr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2" descr="A picture containing person, outdoor, person, looking&#10;&#10;Description generated with very high confidence">
            <a:extLst>
              <a:ext uri="{FF2B5EF4-FFF2-40B4-BE49-F238E27FC236}">
                <a16:creationId xmlns:a16="http://schemas.microsoft.com/office/drawing/2014/main" id="{D599051C-0272-4899-97D0-23A5CBD0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568" y="2057400"/>
            <a:ext cx="3753079" cy="37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24363"/>
            <a:ext cx="7785237" cy="76944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4885" y="1380206"/>
            <a:ext cx="10515600" cy="4351338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838201" y="1696995"/>
            <a:ext cx="6638148" cy="387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96D3"/>
                </a:solidFill>
              </a:rPr>
              <a:t>Unleash your talents and broaden personal interests and skills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800" b="1" dirty="0">
              <a:solidFill>
                <a:srgbClr val="0096D3"/>
              </a:solidFill>
            </a:endParaRPr>
          </a:p>
          <a:p>
            <a:pPr marL="0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n-AU" b="1" dirty="0">
              <a:solidFill>
                <a:srgbClr val="000000"/>
              </a:solidFill>
              <a:ea typeface="ヒラギノ角ゴ Pro W3" pitchFamily="-110" charset="-128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0096D3"/>
                </a:solidFill>
              </a:rPr>
              <a:t>1 hour a week, 2 hours a fortnight or 4 hours in 28 days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2" descr="A person holding a guitar&#10;&#10;Description generated with very high confidence">
            <a:extLst>
              <a:ext uri="{FF2B5EF4-FFF2-40B4-BE49-F238E27FC236}">
                <a16:creationId xmlns:a16="http://schemas.microsoft.com/office/drawing/2014/main" id="{CC7C5F48-DFA3-4676-9946-D9B349E24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267" y="2314460"/>
            <a:ext cx="3477658" cy="3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07593"/>
            <a:ext cx="12192000" cy="150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24363"/>
            <a:ext cx="7785237" cy="769441"/>
          </a:xfrm>
          <a:prstGeom prst="rect">
            <a:avLst/>
          </a:prstGeom>
          <a:solidFill>
            <a:srgbClr val="E5012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Voluntary Service 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838199" y="1746422"/>
            <a:ext cx="6847703" cy="391111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A60000"/>
                </a:solidFill>
              </a:rPr>
              <a:t>Connect with your community and give service to others</a:t>
            </a:r>
          </a:p>
          <a:p>
            <a:pPr marL="0" indent="0" algn="ctr">
              <a:spcBef>
                <a:spcPct val="20000"/>
              </a:spcBef>
              <a:buNone/>
            </a:pPr>
            <a:endParaRPr lang="en-US" sz="3600" b="1" dirty="0">
              <a:solidFill>
                <a:srgbClr val="A60000"/>
              </a:solidFill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A60000"/>
                </a:solidFill>
              </a:rPr>
              <a:t>1 hour a week, 2 hours a fortnight or 4 hours in 28 days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A60000"/>
                </a:solidFill>
              </a:rPr>
              <a:t> 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2" descr="A picture containing grass, person, person, table&#10;&#10;Description generated with very high confidence">
            <a:extLst>
              <a:ext uri="{FF2B5EF4-FFF2-40B4-BE49-F238E27FC236}">
                <a16:creationId xmlns:a16="http://schemas.microsoft.com/office/drawing/2014/main" id="{CE3F0C9A-73DB-43A6-A141-97A67083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798" y="2057400"/>
            <a:ext cx="3330766" cy="33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05620"/>
            <a:ext cx="12192000" cy="150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24363"/>
            <a:ext cx="7785237" cy="769441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Adventurous Journey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838200" y="1600632"/>
            <a:ext cx="6781800" cy="4025811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20000"/>
              </a:spcBef>
              <a:buNone/>
            </a:pPr>
            <a:endParaRPr lang="en-US" sz="800" b="1" dirty="0">
              <a:solidFill>
                <a:srgbClr val="7BBF31"/>
              </a:solidFill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AU" sz="3600" b="1" dirty="0">
                <a:solidFill>
                  <a:srgbClr val="7BBF31"/>
                </a:solidFill>
              </a:rPr>
              <a:t>Get out and go on an expedition or exploration in an unfamiliar and environment, in a group.</a:t>
            </a:r>
          </a:p>
          <a:p>
            <a:pPr marL="0" indent="0" algn="ctr">
              <a:spcBef>
                <a:spcPct val="20000"/>
              </a:spcBef>
              <a:buNone/>
            </a:pPr>
            <a:endParaRPr lang="en-AU" sz="3600" b="1" dirty="0">
              <a:solidFill>
                <a:srgbClr val="7BBF31"/>
              </a:solidFill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AU" sz="3600" b="1" dirty="0">
                <a:solidFill>
                  <a:srgbClr val="7BBF31"/>
                </a:solidFill>
              </a:rPr>
              <a:t>2 days* + 1 night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AU" sz="3600" b="1" dirty="0">
                <a:solidFill>
                  <a:srgbClr val="7BBF31"/>
                </a:solidFill>
              </a:rPr>
              <a:t>*6 hours daily effort</a:t>
            </a:r>
          </a:p>
          <a:p>
            <a:pPr marL="0" indent="0" algn="ctr">
              <a:spcBef>
                <a:spcPct val="20000"/>
              </a:spcBef>
              <a:buNone/>
            </a:pPr>
            <a:endParaRPr lang="en-AU" b="1" dirty="0">
              <a:solidFill>
                <a:srgbClr val="000000"/>
              </a:solidFill>
              <a:ea typeface="ヒラギノ角ゴ Pro W3" pitchFamily="-110" charset="-128"/>
            </a:endParaRPr>
          </a:p>
          <a:p>
            <a:pPr algn="ctr">
              <a:spcBef>
                <a:spcPct val="20000"/>
              </a:spcBef>
            </a:pPr>
            <a:endParaRPr lang="en-US" sz="2400" b="1" dirty="0"/>
          </a:p>
          <a:p>
            <a:pPr algn="ctr"/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2" descr="A group of people sitting at a beach&#10;&#10;Description generated with very high confidence">
            <a:extLst>
              <a:ext uri="{FF2B5EF4-FFF2-40B4-BE49-F238E27FC236}">
                <a16:creationId xmlns:a16="http://schemas.microsoft.com/office/drawing/2014/main" id="{866731FD-C003-4037-9ADF-CAE9BCCD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653" y="2424629"/>
            <a:ext cx="3753079" cy="37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0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248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Participant Information Session </vt:lpstr>
      <vt:lpstr>What is The Duke of Ed Award?</vt:lpstr>
      <vt:lpstr>Why do The Duke of Ed Award? </vt:lpstr>
      <vt:lpstr>Duke of Ed Employers</vt:lpstr>
      <vt:lpstr>The Four Sections - BRONZE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Owen</dc:creator>
  <cp:lastModifiedBy>Aaron Johnson</cp:lastModifiedBy>
  <cp:revision>207</cp:revision>
  <dcterms:created xsi:type="dcterms:W3CDTF">2018-01-30T09:44:12Z</dcterms:created>
  <dcterms:modified xsi:type="dcterms:W3CDTF">2020-06-24T05:09:13Z</dcterms:modified>
</cp:coreProperties>
</file>